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94" r:id="rId4"/>
    <p:sldId id="296" r:id="rId5"/>
    <p:sldId id="295" r:id="rId6"/>
    <p:sldId id="270" r:id="rId7"/>
    <p:sldId id="262" r:id="rId8"/>
    <p:sldId id="297" r:id="rId9"/>
    <p:sldId id="301" r:id="rId10"/>
    <p:sldId id="298" r:id="rId11"/>
    <p:sldId id="299" r:id="rId12"/>
    <p:sldId id="300" r:id="rId13"/>
    <p:sldId id="302" r:id="rId14"/>
    <p:sldId id="303" r:id="rId15"/>
    <p:sldId id="30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912"/>
    <p:restoredTop sz="95124"/>
  </p:normalViewPr>
  <p:slideViewPr>
    <p:cSldViewPr snapToGrid="0">
      <p:cViewPr varScale="1">
        <p:scale>
          <a:sx n="78" d="100"/>
          <a:sy n="78" d="100"/>
        </p:scale>
        <p:origin x="184" y="46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73" d="100"/>
          <a:sy n="73" d="100"/>
        </p:scale>
        <p:origin x="2800"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51A95E-D2E0-5444-B35B-F201EDA04A82}" type="datetimeFigureOut">
              <a:rPr lang="en-US" smtClean="0"/>
              <a:t>11/14/25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B25465-0438-A34C-8EAC-6B4F104CA6F2}" type="slidenum">
              <a:rPr lang="en-US" smtClean="0"/>
              <a:t>‹#›</a:t>
            </a:fld>
            <a:endParaRPr lang="en-US"/>
          </a:p>
        </p:txBody>
      </p:sp>
    </p:spTree>
    <p:extLst>
      <p:ext uri="{BB962C8B-B14F-4D97-AF65-F5344CB8AC3E}">
        <p14:creationId xmlns:p14="http://schemas.microsoft.com/office/powerpoint/2010/main" val="4203559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B25465-0438-A34C-8EAC-6B4F104CA6F2}" type="slidenum">
              <a:rPr lang="en-US" smtClean="0"/>
              <a:t>1</a:t>
            </a:fld>
            <a:endParaRPr lang="en-US"/>
          </a:p>
        </p:txBody>
      </p:sp>
    </p:spTree>
    <p:extLst>
      <p:ext uri="{BB962C8B-B14F-4D97-AF65-F5344CB8AC3E}">
        <p14:creationId xmlns:p14="http://schemas.microsoft.com/office/powerpoint/2010/main" val="788879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B25465-0438-A34C-8EAC-6B4F104CA6F2}" type="slidenum">
              <a:rPr lang="en-US" smtClean="0"/>
              <a:t>2</a:t>
            </a:fld>
            <a:endParaRPr lang="en-US"/>
          </a:p>
        </p:txBody>
      </p:sp>
    </p:spTree>
    <p:extLst>
      <p:ext uri="{BB962C8B-B14F-4D97-AF65-F5344CB8AC3E}">
        <p14:creationId xmlns:p14="http://schemas.microsoft.com/office/powerpoint/2010/main" val="3677972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Global SNA market </a:t>
            </a:r>
          </a:p>
          <a:p>
            <a:pPr marL="171450" indent="-171450">
              <a:buFont typeface="Arial" panose="020B0604020202020204" pitchFamily="34" charset="0"/>
              <a:buChar char="•"/>
            </a:pPr>
            <a:r>
              <a:rPr lang="en-US" dirty="0"/>
              <a:t>Only two countries have screening requirements </a:t>
            </a:r>
          </a:p>
          <a:p>
            <a:pPr marL="171450" indent="-171450">
              <a:buFont typeface="Arial" panose="020B0604020202020204" pitchFamily="34" charset="0"/>
              <a:buChar char="•"/>
            </a:pPr>
            <a:r>
              <a:rPr lang="en-US" dirty="0"/>
              <a:t>A word on biosecurity laws: </a:t>
            </a:r>
          </a:p>
          <a:p>
            <a:pPr marL="628650" lvl="1" indent="-171450">
              <a:buFont typeface="Arial" panose="020B0604020202020204" pitchFamily="34" charset="0"/>
              <a:buChar char="•"/>
            </a:pPr>
            <a:r>
              <a:rPr lang="en-US" dirty="0"/>
              <a:t>Most countries do not have any framework. </a:t>
            </a:r>
          </a:p>
          <a:p>
            <a:pPr marL="628650" lvl="1" indent="-171450">
              <a:buFont typeface="Arial" panose="020B0604020202020204" pitchFamily="34" charset="0"/>
              <a:buChar char="•"/>
            </a:pPr>
            <a:r>
              <a:rPr lang="en-US" dirty="0"/>
              <a:t>Some countries do have a framework, which is composed of select agent laws, export controls and anti terrorism laws. I am generalizing for the sake of the discussion to describe a trend. </a:t>
            </a:r>
          </a:p>
          <a:p>
            <a:pPr marL="628650" lvl="1" indent="-171450">
              <a:buFont typeface="Arial" panose="020B0604020202020204" pitchFamily="34" charset="0"/>
              <a:buChar char="•"/>
            </a:pPr>
            <a:r>
              <a:rPr lang="en-US" dirty="0"/>
              <a:t>Only very few countries mention SNA in their select agent laws.  EXPORT CONTROL laws of Australia Group members do cover SNA of listed pathogens, but do not cover sequences of concern.</a:t>
            </a:r>
          </a:p>
          <a:p>
            <a:pPr marL="628650" lvl="1" indent="-171450">
              <a:buFont typeface="Arial" panose="020B0604020202020204" pitchFamily="34" charset="0"/>
              <a:buChar char="•"/>
            </a:pPr>
            <a:r>
              <a:rPr lang="en-US" dirty="0"/>
              <a:t>To comply with these laws that mention SNA – companies need to screen. But as said, most countries do not have screening guidance. Only two countries have screening guidance. Also, gap between domestic transfer and export. </a:t>
            </a:r>
          </a:p>
          <a:p>
            <a:pPr marL="628650" lvl="1" indent="-171450">
              <a:buFont typeface="Arial" panose="020B0604020202020204" pitchFamily="34" charset="0"/>
              <a:buChar char="•"/>
            </a:pPr>
            <a:endParaRPr lang="en-US" dirty="0"/>
          </a:p>
          <a:p>
            <a:pPr marL="628650" lvl="1" indent="-171450">
              <a:buFont typeface="Arial" panose="020B0604020202020204" pitchFamily="34" charset="0"/>
              <a:buChar char="•"/>
            </a:pPr>
            <a:r>
              <a:rPr lang="en-US" dirty="0"/>
              <a:t>Bottom line: Major regulatory variations between countries, as well as within countries! </a:t>
            </a:r>
          </a:p>
        </p:txBody>
      </p:sp>
      <p:sp>
        <p:nvSpPr>
          <p:cNvPr id="4" name="Slide Number Placeholder 3"/>
          <p:cNvSpPr>
            <a:spLocks noGrp="1"/>
          </p:cNvSpPr>
          <p:nvPr>
            <p:ph type="sldNum" sz="quarter" idx="5"/>
          </p:nvPr>
        </p:nvSpPr>
        <p:spPr/>
        <p:txBody>
          <a:bodyPr/>
          <a:lstStyle/>
          <a:p>
            <a:fld id="{5DB25465-0438-A34C-8EAC-6B4F104CA6F2}" type="slidenum">
              <a:rPr lang="en-US" smtClean="0"/>
              <a:t>6</a:t>
            </a:fld>
            <a:endParaRPr lang="en-US"/>
          </a:p>
        </p:txBody>
      </p:sp>
    </p:spTree>
    <p:extLst>
      <p:ext uri="{BB962C8B-B14F-4D97-AF65-F5344CB8AC3E}">
        <p14:creationId xmlns:p14="http://schemas.microsoft.com/office/powerpoint/2010/main" val="31884270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SG" sz="1000" dirty="0"/>
              <a:t>Without coordinated international standards, the system becomes fragmented and vulnerable. This not only increases the risk of misuse but also discourages responsible screening, as companies and countries may prioritise competitiveness over safety</a:t>
            </a:r>
            <a:r>
              <a:rPr lang="en-SG" sz="1000" dirty="0">
                <a:effectLst/>
              </a:rPr>
              <a:t> </a:t>
            </a:r>
            <a:endParaRPr lang="en-SG" sz="1000" b="1" i="0" u="none" strike="noStrike" kern="1200" dirty="0">
              <a:solidFill>
                <a:schemeClr val="tx1"/>
              </a:solidFill>
              <a:effectLst/>
              <a:latin typeface="+mn-lt"/>
              <a:ea typeface="+mn-ea"/>
              <a:cs typeface="+mn-cs"/>
            </a:endParaRPr>
          </a:p>
          <a:p>
            <a:endParaRPr lang="en-SG" sz="1000" b="1" i="0" u="none" strike="noStrike" kern="1200" dirty="0">
              <a:solidFill>
                <a:schemeClr val="tx1"/>
              </a:solidFill>
              <a:effectLst/>
              <a:latin typeface="+mn-lt"/>
              <a:ea typeface="+mn-ea"/>
              <a:cs typeface="+mn-cs"/>
            </a:endParaRPr>
          </a:p>
          <a:p>
            <a:r>
              <a:rPr lang="en-SG" sz="1000" b="1" i="0" u="none" strike="noStrike" kern="1200" dirty="0">
                <a:solidFill>
                  <a:schemeClr val="tx1"/>
                </a:solidFill>
                <a:effectLst/>
                <a:latin typeface="+mn-lt"/>
                <a:ea typeface="+mn-ea"/>
                <a:cs typeface="+mn-cs"/>
              </a:rPr>
              <a:t>Simulation Example: The Consequences of No International Alignment</a:t>
            </a:r>
          </a:p>
          <a:p>
            <a:r>
              <a:rPr lang="en-SG" sz="1000" b="1" i="0" u="none" strike="noStrike" kern="1200" dirty="0">
                <a:solidFill>
                  <a:schemeClr val="tx1"/>
                </a:solidFill>
                <a:effectLst/>
                <a:latin typeface="+mn-lt"/>
                <a:ea typeface="+mn-ea"/>
                <a:cs typeface="+mn-cs"/>
              </a:rPr>
              <a:t>Scenario:</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Imagine a world where countries have different biosecurity regulations for synthetic nucleic acids. Some countries have strict screening and oversight, while others have minimal or no controls.</a:t>
            </a:r>
          </a:p>
          <a:p>
            <a:r>
              <a:rPr lang="en-SG" sz="1000" b="1" i="0" u="none" strike="noStrike" kern="1200" dirty="0">
                <a:solidFill>
                  <a:schemeClr val="tx1"/>
                </a:solidFill>
                <a:effectLst/>
                <a:latin typeface="+mn-lt"/>
                <a:ea typeface="+mn-ea"/>
                <a:cs typeface="+mn-cs"/>
              </a:rPr>
              <a:t>Step-by-Step Misuse:</a:t>
            </a:r>
          </a:p>
          <a:p>
            <a:r>
              <a:rPr lang="en-SG" sz="1000" b="1" i="0" u="none" strike="noStrike" kern="1200" dirty="0">
                <a:solidFill>
                  <a:schemeClr val="tx1"/>
                </a:solidFill>
                <a:effectLst/>
                <a:latin typeface="+mn-lt"/>
                <a:ea typeface="+mn-ea"/>
                <a:cs typeface="+mn-cs"/>
              </a:rPr>
              <a:t>Fragmented Regulations:</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A company in Country A (with strict regulations) refuses to synthesise a potentially risky DNA sequence for a customer, following national biosecurity guidelines.</a:t>
            </a:r>
          </a:p>
          <a:p>
            <a:r>
              <a:rPr lang="en-SG" sz="1000" b="1" i="0" u="none" strike="noStrike" kern="1200" dirty="0">
                <a:solidFill>
                  <a:schemeClr val="tx1"/>
                </a:solidFill>
                <a:effectLst/>
                <a:latin typeface="+mn-lt"/>
                <a:ea typeface="+mn-ea"/>
                <a:cs typeface="+mn-cs"/>
              </a:rPr>
              <a:t>Regulatory Evasion:</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The customer, determined to obtain the sequence, simply places an order with a synthesis company in Country B, where regulations are weak or non-existent.</a:t>
            </a:r>
          </a:p>
          <a:p>
            <a:r>
              <a:rPr lang="en-SG" sz="1000" b="1" i="0" u="none" strike="noStrike" kern="1200" dirty="0">
                <a:solidFill>
                  <a:schemeClr val="tx1"/>
                </a:solidFill>
                <a:effectLst/>
                <a:latin typeface="+mn-lt"/>
                <a:ea typeface="+mn-ea"/>
                <a:cs typeface="+mn-cs"/>
              </a:rPr>
              <a:t>Unscreened Synthesis:</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The company in Country B, facing no legal requirement to screen orders, synthesises and ships the DNA sequence without any checks.</a:t>
            </a:r>
          </a:p>
          <a:p>
            <a:r>
              <a:rPr lang="en-SG" sz="1000" b="1" i="0" u="none" strike="noStrike" kern="1200" dirty="0">
                <a:solidFill>
                  <a:schemeClr val="tx1"/>
                </a:solidFill>
                <a:effectLst/>
                <a:latin typeface="+mn-lt"/>
                <a:ea typeface="+mn-ea"/>
                <a:cs typeface="+mn-cs"/>
              </a:rPr>
              <a:t>Potential Misuse:</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The DNA sequence could be used to create a harmful pathogen, either intentionally (bioterrorism) or accidentally (lab leak). The consequences are not limited to Country B—pathogens do not respect borders.</a:t>
            </a:r>
          </a:p>
          <a:p>
            <a:r>
              <a:rPr lang="en-SG" sz="1000" b="1" i="0" u="none" strike="noStrike" kern="1200" dirty="0">
                <a:solidFill>
                  <a:schemeClr val="tx1"/>
                </a:solidFill>
                <a:effectLst/>
                <a:latin typeface="+mn-lt"/>
                <a:ea typeface="+mn-ea"/>
                <a:cs typeface="+mn-cs"/>
              </a:rPr>
              <a:t>Global Impact:</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The initial efforts of Country A to protect public health are undermined. The weakest link (Country B) exposes the entire international community to risk.</a:t>
            </a:r>
          </a:p>
          <a:p>
            <a:r>
              <a:rPr lang="en-SG" sz="1000" b="1" i="0" u="none" strike="noStrike" kern="1200" dirty="0">
                <a:solidFill>
                  <a:schemeClr val="tx1"/>
                </a:solidFill>
                <a:effectLst/>
                <a:latin typeface="+mn-lt"/>
                <a:ea typeface="+mn-ea"/>
                <a:cs typeface="+mn-cs"/>
              </a:rPr>
              <a:t>Perverse Incentives:</a:t>
            </a:r>
            <a:br>
              <a:rPr lang="en-SG" sz="1000" b="0" i="0" u="none" strike="noStrike" kern="1200" dirty="0">
                <a:solidFill>
                  <a:schemeClr val="tx1"/>
                </a:solidFill>
                <a:effectLst/>
                <a:latin typeface="+mn-lt"/>
                <a:ea typeface="+mn-ea"/>
                <a:cs typeface="+mn-cs"/>
              </a:rPr>
            </a:br>
            <a:r>
              <a:rPr lang="en-SG" sz="1000" b="0" i="0" u="none" strike="noStrike" kern="1200" dirty="0">
                <a:solidFill>
                  <a:schemeClr val="tx1"/>
                </a:solidFill>
                <a:effectLst/>
                <a:latin typeface="+mn-lt"/>
                <a:ea typeface="+mn-ea"/>
                <a:cs typeface="+mn-cs"/>
              </a:rPr>
              <a:t>Companies in Country A may feel pressured to lower their standards or relocate to Country B to remain competitive, further eroding global biosecurity.</a:t>
            </a:r>
          </a:p>
          <a:p>
            <a:endParaRPr lang="en-US" dirty="0"/>
          </a:p>
        </p:txBody>
      </p:sp>
      <p:sp>
        <p:nvSpPr>
          <p:cNvPr id="4" name="Slide Number Placeholder 3"/>
          <p:cNvSpPr>
            <a:spLocks noGrp="1"/>
          </p:cNvSpPr>
          <p:nvPr>
            <p:ph type="sldNum" sz="quarter" idx="5"/>
          </p:nvPr>
        </p:nvSpPr>
        <p:spPr/>
        <p:txBody>
          <a:bodyPr/>
          <a:lstStyle/>
          <a:p>
            <a:fld id="{5DB25465-0438-A34C-8EAC-6B4F104CA6F2}" type="slidenum">
              <a:rPr lang="en-US" smtClean="0"/>
              <a:t>7</a:t>
            </a:fld>
            <a:endParaRPr lang="en-US"/>
          </a:p>
        </p:txBody>
      </p:sp>
    </p:spTree>
    <p:extLst>
      <p:ext uri="{BB962C8B-B14F-4D97-AF65-F5344CB8AC3E}">
        <p14:creationId xmlns:p14="http://schemas.microsoft.com/office/powerpoint/2010/main" val="526221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8F3AE-C0CB-42A8-8D96-D9F9DE54716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22327B0-490E-4838-EBA0-E5800B26F0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5F30A30-E9C5-6478-5C04-B3FAA0D5276F}"/>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5" name="Footer Placeholder 4">
            <a:extLst>
              <a:ext uri="{FF2B5EF4-FFF2-40B4-BE49-F238E27FC236}">
                <a16:creationId xmlns:a16="http://schemas.microsoft.com/office/drawing/2014/main" id="{9DD1F9FD-539E-48FD-EAAE-F6FCA36016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34AD60-C8E0-A297-3075-57623D87D514}"/>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4155975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4871A-11D7-B30A-B091-29214116827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C6BC318-C4F2-B7AA-F4F8-E64FD047BE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B3A272-4310-1FF9-8E00-446681F6C127}"/>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5" name="Footer Placeholder 4">
            <a:extLst>
              <a:ext uri="{FF2B5EF4-FFF2-40B4-BE49-F238E27FC236}">
                <a16:creationId xmlns:a16="http://schemas.microsoft.com/office/drawing/2014/main" id="{DD868D44-4D80-464A-41DC-BE5D9EA453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EDD4B2-4E6E-86CE-EF2A-54F003BF18DD}"/>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284808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8B4B3-F6A2-E8E1-B4CC-9D8C77CC82E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C9A5957-7ED5-2AD3-C30B-25DC0B624F3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5B01EDF-8384-3795-AF43-C19D81A8BEA7}"/>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5" name="Footer Placeholder 4">
            <a:extLst>
              <a:ext uri="{FF2B5EF4-FFF2-40B4-BE49-F238E27FC236}">
                <a16:creationId xmlns:a16="http://schemas.microsoft.com/office/drawing/2014/main" id="{E104A962-0C66-F58A-2E42-3EB55956C8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43355A-DD30-00A9-49ED-9120B1521FA3}"/>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974027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B59C0-DB84-B008-0197-0488A19390F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825A7C-4F77-F090-8D1D-B516EFE0465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0B401DA-8AA9-8A02-D00D-5857A387A1B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AD01A1C-5684-0DEA-1ADA-3E80F8560D0D}"/>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6" name="Footer Placeholder 5">
            <a:extLst>
              <a:ext uri="{FF2B5EF4-FFF2-40B4-BE49-F238E27FC236}">
                <a16:creationId xmlns:a16="http://schemas.microsoft.com/office/drawing/2014/main" id="{3A307051-7BA1-BFD8-5102-BE2966980D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142306-5C9D-9CBA-8477-94885396190C}"/>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2213113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C9A26-2CC7-0965-16C7-ED0CB78E65F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C600617-77BE-F2B5-3E2F-D7B15C6BF9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8987E76-2FCE-0213-FF4C-983688621E6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B53C7C9-496F-BD6F-DB5E-F72A90DC86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ED3CE8F-B52B-DC72-4EC1-142DF58D7E2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13A2526-D768-9829-85E5-83B773345218}"/>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8" name="Footer Placeholder 7">
            <a:extLst>
              <a:ext uri="{FF2B5EF4-FFF2-40B4-BE49-F238E27FC236}">
                <a16:creationId xmlns:a16="http://schemas.microsoft.com/office/drawing/2014/main" id="{624EA0DC-1003-0179-BDE1-126A8CB037F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E99C5D0-0B4C-ED46-E62C-BC5152B14B7D}"/>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1650907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078C2-4559-7FCE-F747-7CD3913E353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9DB4308-5757-4CC8-BD24-57BFCA85B2E1}"/>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4" name="Footer Placeholder 3">
            <a:extLst>
              <a:ext uri="{FF2B5EF4-FFF2-40B4-BE49-F238E27FC236}">
                <a16:creationId xmlns:a16="http://schemas.microsoft.com/office/drawing/2014/main" id="{DE868341-E996-D972-59F2-AE2E7B78A3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7156127-A68D-2F58-F29A-2AC5CE2EF41E}"/>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159727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9DDD33-94D2-066B-2E48-8113BAAF6981}"/>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3" name="Footer Placeholder 2">
            <a:extLst>
              <a:ext uri="{FF2B5EF4-FFF2-40B4-BE49-F238E27FC236}">
                <a16:creationId xmlns:a16="http://schemas.microsoft.com/office/drawing/2014/main" id="{7A0BC597-4F1D-99BA-6830-74F617023D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75E1811-9BFF-FE89-26C8-4199BEA8C1EE}"/>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878840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F40E4-5978-FD34-6562-86EAC1B05C7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5F5BF92-89D6-A15F-D2B3-F6DABD8135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E49B237-7703-F7B8-9662-D0BEDAAAD2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79D04F-D5ED-FFA3-036F-7BFEFD84B014}"/>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6" name="Footer Placeholder 5">
            <a:extLst>
              <a:ext uri="{FF2B5EF4-FFF2-40B4-BE49-F238E27FC236}">
                <a16:creationId xmlns:a16="http://schemas.microsoft.com/office/drawing/2014/main" id="{F298384B-0DBE-012E-9FFD-67EB6F6F87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A9EF0A-3988-D906-C554-8DC695376426}"/>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1248220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1CAF2-91CF-D3C5-116B-ED274449B4E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2DB3232-D7F4-46CA-A69B-6F46117F0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F2B37B-F185-CFF5-C53F-FC28E26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A58F73A-F9D8-7C93-49F8-1E7BAACF51A1}"/>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6" name="Footer Placeholder 5">
            <a:extLst>
              <a:ext uri="{FF2B5EF4-FFF2-40B4-BE49-F238E27FC236}">
                <a16:creationId xmlns:a16="http://schemas.microsoft.com/office/drawing/2014/main" id="{069AA7EE-DB5A-0B64-A320-D3A170EC11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687174-ACD5-BC67-A307-54523FBC228A}"/>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1094431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B316E-576E-799F-D0A8-3CCCD999E5C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37526FF-3A47-9C62-5029-657F9F322A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8916EB-13A3-F37A-0A76-0B1DA2C8AB94}"/>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5" name="Footer Placeholder 4">
            <a:extLst>
              <a:ext uri="{FF2B5EF4-FFF2-40B4-BE49-F238E27FC236}">
                <a16:creationId xmlns:a16="http://schemas.microsoft.com/office/drawing/2014/main" id="{5EEFD56E-8555-06AB-016C-5FD438F5FE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337FE0-224D-E793-B89B-E9B8389A3C15}"/>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3674375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1970F6-05FA-554E-A889-D8471D63672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7490812-800F-9E6F-EF5B-B289540E0B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4D9631-E91F-53D2-5C20-A28E73691987}"/>
              </a:ext>
            </a:extLst>
          </p:cNvPr>
          <p:cNvSpPr>
            <a:spLocks noGrp="1"/>
          </p:cNvSpPr>
          <p:nvPr>
            <p:ph type="dt" sz="half" idx="10"/>
          </p:nvPr>
        </p:nvSpPr>
        <p:spPr/>
        <p:txBody>
          <a:bodyPr/>
          <a:lstStyle/>
          <a:p>
            <a:fld id="{A6011462-B69B-0243-AAC5-27FA5A5110B9}" type="datetimeFigureOut">
              <a:rPr lang="en-US" smtClean="0"/>
              <a:t>11/14/25</a:t>
            </a:fld>
            <a:endParaRPr lang="en-US"/>
          </a:p>
        </p:txBody>
      </p:sp>
      <p:sp>
        <p:nvSpPr>
          <p:cNvPr id="5" name="Footer Placeholder 4">
            <a:extLst>
              <a:ext uri="{FF2B5EF4-FFF2-40B4-BE49-F238E27FC236}">
                <a16:creationId xmlns:a16="http://schemas.microsoft.com/office/drawing/2014/main" id="{0B5D510F-2459-3830-0051-56680995AC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963415-9B9B-357A-EBE2-0B0A39DB0F88}"/>
              </a:ext>
            </a:extLst>
          </p:cNvPr>
          <p:cNvSpPr>
            <a:spLocks noGrp="1"/>
          </p:cNvSpPr>
          <p:nvPr>
            <p:ph type="sldNum" sz="quarter" idx="12"/>
          </p:nvPr>
        </p:nvSpPr>
        <p:spPr/>
        <p:txBody>
          <a:bodyPr/>
          <a:lstStyle/>
          <a:p>
            <a:fld id="{D4DC2227-70DD-6E4D-8370-A9EDB575753D}" type="slidenum">
              <a:rPr lang="en-US" smtClean="0"/>
              <a:t>‹#›</a:t>
            </a:fld>
            <a:endParaRPr lang="en-US"/>
          </a:p>
        </p:txBody>
      </p:sp>
    </p:spTree>
    <p:extLst>
      <p:ext uri="{BB962C8B-B14F-4D97-AF65-F5344CB8AC3E}">
        <p14:creationId xmlns:p14="http://schemas.microsoft.com/office/powerpoint/2010/main" val="532124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0F0B18-659A-3ABF-41D2-FBDA5471D7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CF5A8D6-B136-BC49-5FA1-BF47C71D51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56EB438-9AD1-032E-00C4-4E9F69FE27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6011462-B69B-0243-AAC5-27FA5A5110B9}" type="datetimeFigureOut">
              <a:rPr lang="en-US" smtClean="0"/>
              <a:t>11/14/25</a:t>
            </a:fld>
            <a:endParaRPr lang="en-US"/>
          </a:p>
        </p:txBody>
      </p:sp>
      <p:sp>
        <p:nvSpPr>
          <p:cNvPr id="5" name="Footer Placeholder 4">
            <a:extLst>
              <a:ext uri="{FF2B5EF4-FFF2-40B4-BE49-F238E27FC236}">
                <a16:creationId xmlns:a16="http://schemas.microsoft.com/office/drawing/2014/main" id="{951B0E98-66AB-BB90-1580-FF8524A5D4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1BD5EE0-EF42-783F-90A8-AF84BC578A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4DC2227-70DD-6E4D-8370-A9EDB575753D}" type="slidenum">
              <a:rPr lang="en-US" smtClean="0"/>
              <a:t>‹#›</a:t>
            </a:fld>
            <a:endParaRPr lang="en-US"/>
          </a:p>
        </p:txBody>
      </p:sp>
    </p:spTree>
    <p:extLst>
      <p:ext uri="{BB962C8B-B14F-4D97-AF65-F5344CB8AC3E}">
        <p14:creationId xmlns:p14="http://schemas.microsoft.com/office/powerpoint/2010/main" val="15825075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ayelet@ayeletberman.com" TargetMode="External"/><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hyperlink" Target="http://www.linkedin.com/in/ayeletberma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D0D6D3E-D7F9-4591-9CA9-DDF4DB1F7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AABD978-5B7D-8921-CADD-EEF09B5C0627}"/>
              </a:ext>
            </a:extLst>
          </p:cNvPr>
          <p:cNvSpPr>
            <a:spLocks noGrp="1"/>
          </p:cNvSpPr>
          <p:nvPr>
            <p:ph type="ctrTitle"/>
          </p:nvPr>
        </p:nvSpPr>
        <p:spPr>
          <a:xfrm>
            <a:off x="1013635" y="1028034"/>
            <a:ext cx="4613300" cy="3163224"/>
          </a:xfrm>
        </p:spPr>
        <p:txBody>
          <a:bodyPr anchor="t">
            <a:normAutofit/>
          </a:bodyPr>
          <a:lstStyle/>
          <a:p>
            <a:pPr algn="l"/>
            <a:r>
              <a:rPr lang="en-US" sz="4800" dirty="0"/>
              <a:t>International Regulatory Alignment</a:t>
            </a:r>
          </a:p>
        </p:txBody>
      </p:sp>
      <p:sp>
        <p:nvSpPr>
          <p:cNvPr id="3" name="Subtitle 2">
            <a:extLst>
              <a:ext uri="{FF2B5EF4-FFF2-40B4-BE49-F238E27FC236}">
                <a16:creationId xmlns:a16="http://schemas.microsoft.com/office/drawing/2014/main" id="{80234030-E8CF-E6C7-767D-60F43C810AB7}"/>
              </a:ext>
            </a:extLst>
          </p:cNvPr>
          <p:cNvSpPr>
            <a:spLocks noGrp="1"/>
          </p:cNvSpPr>
          <p:nvPr>
            <p:ph type="subTitle" idx="1"/>
          </p:nvPr>
        </p:nvSpPr>
        <p:spPr>
          <a:xfrm>
            <a:off x="1013634" y="2716306"/>
            <a:ext cx="4377232" cy="1627093"/>
          </a:xfrm>
        </p:spPr>
        <p:txBody>
          <a:bodyPr anchor="b">
            <a:normAutofit/>
          </a:bodyPr>
          <a:lstStyle/>
          <a:p>
            <a:pPr algn="l"/>
            <a:r>
              <a:rPr lang="en-SG" i="1" dirty="0"/>
              <a:t>Nucleic Acid Synthesis Screening</a:t>
            </a:r>
            <a:endParaRPr lang="en-SG" dirty="0"/>
          </a:p>
          <a:p>
            <a:pPr algn="l"/>
            <a:endParaRPr lang="en-US" dirty="0"/>
          </a:p>
        </p:txBody>
      </p:sp>
      <p:sp>
        <p:nvSpPr>
          <p:cNvPr id="11" name="Rectangle 10">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3336" y="-3"/>
            <a:ext cx="4068664" cy="6858000"/>
          </a:xfrm>
          <a:prstGeom prst="rect">
            <a:avLst/>
          </a:prstGeom>
          <a:gradFill>
            <a:gsLst>
              <a:gs pos="26000">
                <a:srgbClr val="000000"/>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3336" y="-3"/>
            <a:ext cx="3611463" cy="6858000"/>
          </a:xfrm>
          <a:prstGeom prst="rect">
            <a:avLst/>
          </a:prstGeom>
          <a:gradFill>
            <a:gsLst>
              <a:gs pos="0">
                <a:schemeClr val="accent1">
                  <a:lumMod val="75000"/>
                  <a:alpha val="56000"/>
                </a:schemeClr>
              </a:gs>
              <a:gs pos="100000">
                <a:srgbClr val="000000">
                  <a:alpha val="52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230721" y="-107390"/>
            <a:ext cx="3853890" cy="4068665"/>
          </a:xfrm>
          <a:prstGeom prst="rect">
            <a:avLst/>
          </a:prstGeom>
          <a:gradFill>
            <a:gsLst>
              <a:gs pos="0">
                <a:srgbClr val="000000">
                  <a:alpha val="34000"/>
                </a:srgbClr>
              </a:gs>
              <a:gs pos="96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63073E0-4A59-A625-620F-1BBDCBECF801}"/>
              </a:ext>
            </a:extLst>
          </p:cNvPr>
          <p:cNvPicPr>
            <a:picLocks noChangeAspect="1"/>
          </p:cNvPicPr>
          <p:nvPr/>
        </p:nvPicPr>
        <p:blipFill>
          <a:blip r:embed="rId3"/>
          <a:srcRect r="-3" b="-3"/>
          <a:stretch>
            <a:fillRect/>
          </a:stretch>
        </p:blipFill>
        <p:spPr>
          <a:xfrm>
            <a:off x="6096000" y="1012536"/>
            <a:ext cx="4756162" cy="4756162"/>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5" name="TextBox 4">
            <a:extLst>
              <a:ext uri="{FF2B5EF4-FFF2-40B4-BE49-F238E27FC236}">
                <a16:creationId xmlns:a16="http://schemas.microsoft.com/office/drawing/2014/main" id="{A14ECE71-9421-0ED8-3D70-02377F3F62B9}"/>
              </a:ext>
            </a:extLst>
          </p:cNvPr>
          <p:cNvSpPr txBox="1"/>
          <p:nvPr/>
        </p:nvSpPr>
        <p:spPr>
          <a:xfrm>
            <a:off x="1013632" y="4849900"/>
            <a:ext cx="4756162" cy="1200329"/>
          </a:xfrm>
          <a:prstGeom prst="rect">
            <a:avLst/>
          </a:prstGeom>
          <a:noFill/>
        </p:spPr>
        <p:txBody>
          <a:bodyPr wrap="square" rtlCol="0">
            <a:spAutoFit/>
          </a:bodyPr>
          <a:lstStyle/>
          <a:p>
            <a:r>
              <a:rPr lang="en-US" dirty="0"/>
              <a:t>Ayelet Berman</a:t>
            </a:r>
          </a:p>
          <a:p>
            <a:r>
              <a:rPr lang="en-US" i="1" dirty="0"/>
              <a:t>Visiting Associate Professor</a:t>
            </a:r>
          </a:p>
          <a:p>
            <a:r>
              <a:rPr lang="en-US" i="1" dirty="0"/>
              <a:t>Asia Centre for Health Security</a:t>
            </a:r>
          </a:p>
          <a:p>
            <a:r>
              <a:rPr lang="en-US" i="1" dirty="0"/>
              <a:t>National University of Singapore </a:t>
            </a:r>
          </a:p>
        </p:txBody>
      </p:sp>
      <p:pic>
        <p:nvPicPr>
          <p:cNvPr id="6" name="Picture 5" descr="A logo with blue and green letters&#10;&#10;AI-generated content may be incorrect.">
            <a:extLst>
              <a:ext uri="{FF2B5EF4-FFF2-40B4-BE49-F238E27FC236}">
                <a16:creationId xmlns:a16="http://schemas.microsoft.com/office/drawing/2014/main" id="{29861AE3-8567-FE3A-992A-F02B3E2A28F2}"/>
              </a:ext>
            </a:extLst>
          </p:cNvPr>
          <p:cNvPicPr>
            <a:picLocks noChangeAspect="1"/>
          </p:cNvPicPr>
          <p:nvPr/>
        </p:nvPicPr>
        <p:blipFill>
          <a:blip r:embed="rId4"/>
          <a:stretch>
            <a:fillRect/>
          </a:stretch>
        </p:blipFill>
        <p:spPr>
          <a:xfrm>
            <a:off x="1013632" y="6002393"/>
            <a:ext cx="1848095" cy="739238"/>
          </a:xfrm>
          <a:prstGeom prst="rect">
            <a:avLst/>
          </a:prstGeom>
        </p:spPr>
      </p:pic>
    </p:spTree>
    <p:extLst>
      <p:ext uri="{BB962C8B-B14F-4D97-AF65-F5344CB8AC3E}">
        <p14:creationId xmlns:p14="http://schemas.microsoft.com/office/powerpoint/2010/main" val="35191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9D32E4-7603-13C9-271C-099F47568E83}"/>
              </a:ext>
            </a:extLst>
          </p:cNvPr>
          <p:cNvSpPr>
            <a:spLocks noGrp="1"/>
          </p:cNvSpPr>
          <p:nvPr>
            <p:ph type="title"/>
          </p:nvPr>
        </p:nvSpPr>
        <p:spPr>
          <a:xfrm>
            <a:off x="630936" y="639520"/>
            <a:ext cx="3429000" cy="1719072"/>
          </a:xfrm>
        </p:spPr>
        <p:txBody>
          <a:bodyPr anchor="b">
            <a:normAutofit/>
          </a:bodyPr>
          <a:lstStyle/>
          <a:p>
            <a:r>
              <a:rPr lang="en-US" sz="5400"/>
              <a:t>Agenda </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C610F76-DE04-C61F-105D-D97500F411F2}"/>
              </a:ext>
            </a:extLst>
          </p:cNvPr>
          <p:cNvSpPr>
            <a:spLocks noGrp="1"/>
          </p:cNvSpPr>
          <p:nvPr>
            <p:ph idx="1"/>
          </p:nvPr>
        </p:nvSpPr>
        <p:spPr>
          <a:xfrm>
            <a:off x="630936" y="2807208"/>
            <a:ext cx="3429000" cy="3410712"/>
          </a:xfrm>
        </p:spPr>
        <p:txBody>
          <a:bodyPr anchor="t">
            <a:noAutofit/>
          </a:bodyPr>
          <a:lstStyle/>
          <a:p>
            <a:pPr marL="457200" indent="-457200">
              <a:buFont typeface="+mj-lt"/>
              <a:buAutoNum type="arabicPeriod"/>
            </a:pPr>
            <a:r>
              <a:rPr lang="en-US" sz="1800" b="1" dirty="0"/>
              <a:t>Why International Regulatory Alignment Matters </a:t>
            </a:r>
          </a:p>
          <a:p>
            <a:pPr marL="457200" indent="-457200">
              <a:buFont typeface="+mj-lt"/>
              <a:buAutoNum type="arabicPeriod"/>
            </a:pPr>
            <a:r>
              <a:rPr lang="en-US" sz="1800" b="1" dirty="0"/>
              <a:t>International Alignments: Role and Benefits of International Standards</a:t>
            </a:r>
          </a:p>
          <a:p>
            <a:pPr marL="457200" indent="-457200">
              <a:buFont typeface="+mj-lt"/>
              <a:buAutoNum type="arabicPeriod"/>
            </a:pPr>
            <a:r>
              <a:rPr lang="en-US" sz="1800" b="1" dirty="0"/>
              <a:t>Current Regulatory Landscape and Gaps</a:t>
            </a:r>
          </a:p>
          <a:p>
            <a:pPr marL="457200" indent="-457200">
              <a:buFont typeface="+mj-lt"/>
              <a:buAutoNum type="arabicPeriod"/>
            </a:pPr>
            <a:r>
              <a:rPr lang="en-US" sz="1800" b="1" dirty="0"/>
              <a:t>Why is Alignment Difficult? </a:t>
            </a:r>
          </a:p>
          <a:p>
            <a:pPr marL="457200" indent="-457200">
              <a:buFont typeface="+mj-lt"/>
              <a:buAutoNum type="arabicPeriod"/>
            </a:pPr>
            <a:r>
              <a:rPr lang="en-US" sz="1800" b="1" dirty="0"/>
              <a:t>Building Blocks for Alignment </a:t>
            </a:r>
            <a:br>
              <a:rPr lang="en-US" sz="1800" b="1" dirty="0"/>
            </a:br>
            <a:br>
              <a:rPr lang="en-SG" sz="1800" b="1" dirty="0"/>
            </a:br>
            <a:endParaRPr lang="en-US" sz="1800" b="1" dirty="0"/>
          </a:p>
        </p:txBody>
      </p:sp>
      <p:pic>
        <p:nvPicPr>
          <p:cNvPr id="5" name="Picture 4" descr="A person holding a pen and a tablet&#10;&#10;AI-generated content may be incorrect.">
            <a:extLst>
              <a:ext uri="{FF2B5EF4-FFF2-40B4-BE49-F238E27FC236}">
                <a16:creationId xmlns:a16="http://schemas.microsoft.com/office/drawing/2014/main" id="{A134FBAD-CFA1-778D-AEA0-888136AF88C7}"/>
              </a:ext>
            </a:extLst>
          </p:cNvPr>
          <p:cNvPicPr>
            <a:picLocks noChangeAspect="1"/>
          </p:cNvPicPr>
          <p:nvPr/>
        </p:nvPicPr>
        <p:blipFill>
          <a:blip r:embed="rId3"/>
          <a:stretch>
            <a:fillRect/>
          </a:stretch>
        </p:blipFill>
        <p:spPr>
          <a:xfrm>
            <a:off x="4654296" y="986810"/>
            <a:ext cx="6903720" cy="4884380"/>
          </a:xfrm>
          <a:prstGeom prst="rect">
            <a:avLst/>
          </a:prstGeom>
        </p:spPr>
      </p:pic>
      <p:pic>
        <p:nvPicPr>
          <p:cNvPr id="4" name="Picture 3" descr="A logo with blue and green letters&#10;&#10;AI-generated content may be incorrect.">
            <a:extLst>
              <a:ext uri="{FF2B5EF4-FFF2-40B4-BE49-F238E27FC236}">
                <a16:creationId xmlns:a16="http://schemas.microsoft.com/office/drawing/2014/main" id="{7AFCC789-CDB8-2CB2-A84A-0AEE88F15F9C}"/>
              </a:ext>
            </a:extLst>
          </p:cNvPr>
          <p:cNvPicPr>
            <a:picLocks noChangeAspect="1"/>
          </p:cNvPicPr>
          <p:nvPr/>
        </p:nvPicPr>
        <p:blipFill>
          <a:blip r:embed="rId4"/>
          <a:stretch>
            <a:fillRect/>
          </a:stretch>
        </p:blipFill>
        <p:spPr>
          <a:xfrm>
            <a:off x="10049521" y="5994976"/>
            <a:ext cx="1848095" cy="739238"/>
          </a:xfrm>
          <a:prstGeom prst="rect">
            <a:avLst/>
          </a:prstGeom>
        </p:spPr>
      </p:pic>
    </p:spTree>
    <p:extLst>
      <p:ext uri="{BB962C8B-B14F-4D97-AF65-F5344CB8AC3E}">
        <p14:creationId xmlns:p14="http://schemas.microsoft.com/office/powerpoint/2010/main" val="1471121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CA6F3C-596E-E12A-8284-FDA443AA3043}"/>
              </a:ext>
            </a:extLst>
          </p:cNvPr>
          <p:cNvSpPr>
            <a:spLocks noGrp="1"/>
          </p:cNvSpPr>
          <p:nvPr>
            <p:ph type="title"/>
          </p:nvPr>
        </p:nvSpPr>
        <p:spPr>
          <a:xfrm>
            <a:off x="686834" y="1153572"/>
            <a:ext cx="3200400" cy="4461163"/>
          </a:xfrm>
        </p:spPr>
        <p:txBody>
          <a:bodyPr>
            <a:normAutofit/>
          </a:bodyPr>
          <a:lstStyle/>
          <a:p>
            <a:r>
              <a:rPr lang="en-SG" sz="2800" b="1" dirty="0">
                <a:solidFill>
                  <a:srgbClr val="FFFFFF"/>
                </a:solidFill>
              </a:rPr>
              <a:t>Why International</a:t>
            </a:r>
            <a:br>
              <a:rPr lang="en-SG" sz="2800" b="1" dirty="0">
                <a:solidFill>
                  <a:srgbClr val="FFFFFF"/>
                </a:solidFill>
              </a:rPr>
            </a:br>
            <a:r>
              <a:rPr lang="en-SG" sz="2800" b="1" dirty="0">
                <a:solidFill>
                  <a:srgbClr val="FFFFFF"/>
                </a:solidFill>
              </a:rPr>
              <a:t>Regulatory  Alignment Matters</a:t>
            </a:r>
            <a:br>
              <a:rPr lang="en-SG" sz="2800" b="1" dirty="0">
                <a:solidFill>
                  <a:srgbClr val="FFFFFF"/>
                </a:solidFill>
              </a:rPr>
            </a:br>
            <a:endParaRPr lang="en-US" sz="2800" dirty="0">
              <a:solidFill>
                <a:srgbClr val="FFFFFF"/>
              </a:solidFill>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EA969BA-268A-5021-F757-99BB1F6AD0B5}"/>
              </a:ext>
            </a:extLst>
          </p:cNvPr>
          <p:cNvSpPr>
            <a:spLocks noGrp="1"/>
          </p:cNvSpPr>
          <p:nvPr>
            <p:ph idx="1"/>
          </p:nvPr>
        </p:nvSpPr>
        <p:spPr>
          <a:xfrm>
            <a:off x="4447308" y="591344"/>
            <a:ext cx="6906491" cy="5585619"/>
          </a:xfrm>
        </p:spPr>
        <p:txBody>
          <a:bodyPr anchor="ctr">
            <a:normAutofit/>
          </a:bodyPr>
          <a:lstStyle/>
          <a:p>
            <a:r>
              <a:rPr lang="en-SG" sz="2000" dirty="0"/>
              <a:t>Rapid growth of synthetic biology and </a:t>
            </a:r>
            <a:r>
              <a:rPr lang="en-SG" sz="2000" b="1" dirty="0"/>
              <a:t>globalized</a:t>
            </a:r>
            <a:r>
              <a:rPr lang="en-SG" sz="2000" dirty="0"/>
              <a:t> SNA trade</a:t>
            </a:r>
          </a:p>
          <a:p>
            <a:r>
              <a:rPr lang="en-SG" sz="2000" dirty="0"/>
              <a:t>Biosecurity and dual-use risks (e.g., pathogenic sequences, unverified orders) </a:t>
            </a:r>
          </a:p>
          <a:p>
            <a:r>
              <a:rPr lang="en-SG" sz="2000" dirty="0"/>
              <a:t>Global spill-over risks  </a:t>
            </a:r>
          </a:p>
          <a:p>
            <a:r>
              <a:rPr lang="en-SG" sz="2000" b="1" dirty="0"/>
              <a:t>The weakest-link problem</a:t>
            </a:r>
            <a:r>
              <a:rPr lang="en-SG" sz="2000" dirty="0"/>
              <a:t>: one unregulated provider undermines all others (Examples from COVID-19, the 2008 financial crisis)</a:t>
            </a:r>
          </a:p>
          <a:p>
            <a:r>
              <a:rPr lang="en-SG" sz="2000" dirty="0"/>
              <a:t>Limits of current legal and regulatory frameworks (BWC, export controls, select agent rules)</a:t>
            </a:r>
          </a:p>
          <a:p>
            <a:r>
              <a:rPr lang="en-SG" sz="2000" b="1" i="1" dirty="0"/>
              <a:t>Problems without passports require solutions without borders</a:t>
            </a:r>
            <a:endParaRPr lang="en-SG" sz="2000" dirty="0"/>
          </a:p>
          <a:p>
            <a:endParaRPr lang="en-SG" dirty="0"/>
          </a:p>
          <a:p>
            <a:endParaRPr lang="en-SG" dirty="0"/>
          </a:p>
          <a:p>
            <a:endParaRPr lang="en-US" dirty="0"/>
          </a:p>
        </p:txBody>
      </p:sp>
      <p:pic>
        <p:nvPicPr>
          <p:cNvPr id="4" name="Picture 3" descr="A logo with blue and green letters&#10;&#10;AI-generated content may be incorrect.">
            <a:extLst>
              <a:ext uri="{FF2B5EF4-FFF2-40B4-BE49-F238E27FC236}">
                <a16:creationId xmlns:a16="http://schemas.microsoft.com/office/drawing/2014/main" id="{D10E9B39-BA04-E0A3-BA45-750400D5F224}"/>
              </a:ext>
            </a:extLst>
          </p:cNvPr>
          <p:cNvPicPr>
            <a:picLocks noChangeAspect="1"/>
          </p:cNvPicPr>
          <p:nvPr/>
        </p:nvPicPr>
        <p:blipFill>
          <a:blip r:embed="rId2"/>
          <a:stretch>
            <a:fillRect/>
          </a:stretch>
        </p:blipFill>
        <p:spPr>
          <a:xfrm>
            <a:off x="10155846" y="6050229"/>
            <a:ext cx="1848095" cy="739238"/>
          </a:xfrm>
          <a:prstGeom prst="rect">
            <a:avLst/>
          </a:prstGeom>
        </p:spPr>
      </p:pic>
      <p:pic>
        <p:nvPicPr>
          <p:cNvPr id="14" name="Picture 13" descr="A broken chain with a broken link&#10;&#10;AI-generated content may be incorrect.">
            <a:extLst>
              <a:ext uri="{FF2B5EF4-FFF2-40B4-BE49-F238E27FC236}">
                <a16:creationId xmlns:a16="http://schemas.microsoft.com/office/drawing/2014/main" id="{1F33265A-EC4A-A557-3456-B4B521C903F7}"/>
              </a:ext>
            </a:extLst>
          </p:cNvPr>
          <p:cNvPicPr>
            <a:picLocks noChangeAspect="1"/>
          </p:cNvPicPr>
          <p:nvPr/>
        </p:nvPicPr>
        <p:blipFill>
          <a:blip r:embed="rId3"/>
          <a:stretch>
            <a:fillRect/>
          </a:stretch>
        </p:blipFill>
        <p:spPr>
          <a:xfrm>
            <a:off x="3957348" y="5040517"/>
            <a:ext cx="6198498" cy="1153572"/>
          </a:xfrm>
          <a:prstGeom prst="rect">
            <a:avLst/>
          </a:prstGeom>
        </p:spPr>
      </p:pic>
    </p:spTree>
    <p:extLst>
      <p:ext uri="{BB962C8B-B14F-4D97-AF65-F5344CB8AC3E}">
        <p14:creationId xmlns:p14="http://schemas.microsoft.com/office/powerpoint/2010/main" val="254617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F39E26-5382-B3D6-1554-4D8E7ADA0B49}"/>
              </a:ext>
            </a:extLst>
          </p:cNvPr>
          <p:cNvSpPr>
            <a:spLocks noGrp="1"/>
          </p:cNvSpPr>
          <p:nvPr>
            <p:ph type="title"/>
          </p:nvPr>
        </p:nvSpPr>
        <p:spPr>
          <a:xfrm>
            <a:off x="686834" y="1153572"/>
            <a:ext cx="3200400" cy="4461163"/>
          </a:xfrm>
        </p:spPr>
        <p:txBody>
          <a:bodyPr>
            <a:normAutofit/>
          </a:bodyPr>
          <a:lstStyle/>
          <a:p>
            <a:r>
              <a:rPr lang="en-SG" sz="4100" b="1" dirty="0">
                <a:solidFill>
                  <a:srgbClr val="FFFFFF"/>
                </a:solidFill>
              </a:rPr>
              <a:t>International Alignments: Role and Benefits of International Standards</a:t>
            </a:r>
            <a:br>
              <a:rPr lang="en-SG" sz="4100" b="1" dirty="0">
                <a:solidFill>
                  <a:srgbClr val="FFFFFF"/>
                </a:solidFill>
              </a:rPr>
            </a:br>
            <a:endParaRPr lang="en-US" sz="4100" dirty="0">
              <a:solidFill>
                <a:srgbClr val="FFFFFF"/>
              </a:solidFill>
            </a:endParaRP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6C221AD-6D2F-116B-EA89-BA1D77A078E0}"/>
              </a:ext>
            </a:extLst>
          </p:cNvPr>
          <p:cNvSpPr>
            <a:spLocks noGrp="1"/>
          </p:cNvSpPr>
          <p:nvPr>
            <p:ph idx="1"/>
          </p:nvPr>
        </p:nvSpPr>
        <p:spPr>
          <a:xfrm>
            <a:off x="4447308" y="591344"/>
            <a:ext cx="6906491" cy="5585619"/>
          </a:xfrm>
        </p:spPr>
        <p:txBody>
          <a:bodyPr anchor="ctr">
            <a:normAutofit/>
          </a:bodyPr>
          <a:lstStyle/>
          <a:p>
            <a:pPr marL="0" indent="0">
              <a:buNone/>
            </a:pPr>
            <a:endParaRPr lang="en-SG" sz="1400" b="1" i="1" u="sng" dirty="0"/>
          </a:p>
          <a:p>
            <a:r>
              <a:rPr lang="en-SG" sz="2000" dirty="0"/>
              <a:t>Set a </a:t>
            </a:r>
            <a:r>
              <a:rPr lang="en-SG" sz="2000" b="1" dirty="0"/>
              <a:t>minimum biosecurity baseline</a:t>
            </a:r>
            <a:endParaRPr lang="en-SG" sz="2000" dirty="0"/>
          </a:p>
          <a:p>
            <a:r>
              <a:rPr lang="en-SG" sz="2000" dirty="0"/>
              <a:t>Reduce </a:t>
            </a:r>
            <a:r>
              <a:rPr lang="en-SG" sz="2000" b="1" dirty="0"/>
              <a:t>regulatory arbitrage </a:t>
            </a:r>
          </a:p>
          <a:p>
            <a:r>
              <a:rPr lang="en-SG" sz="2000" dirty="0"/>
              <a:t>Reflect </a:t>
            </a:r>
            <a:r>
              <a:rPr lang="en-SG" sz="2000" b="1" dirty="0"/>
              <a:t>accountability</a:t>
            </a:r>
            <a:r>
              <a:rPr lang="en-SG" sz="2000" dirty="0"/>
              <a:t> across jurisdictions and supply chains</a:t>
            </a:r>
          </a:p>
          <a:p>
            <a:pPr lvl="1"/>
            <a:endParaRPr lang="en-SG" sz="2000" b="1" dirty="0"/>
          </a:p>
          <a:p>
            <a:pPr marL="0" indent="0">
              <a:buNone/>
            </a:pPr>
            <a:r>
              <a:rPr lang="en-SG" sz="2000" b="1" i="1" u="sng" dirty="0"/>
              <a:t>Benefits</a:t>
            </a:r>
          </a:p>
          <a:p>
            <a:r>
              <a:rPr lang="en-SG" sz="2000" b="1" dirty="0"/>
              <a:t>For the public</a:t>
            </a:r>
            <a:r>
              <a:rPr lang="en-SG" sz="2000" dirty="0"/>
              <a:t>: Better biosecurity  </a:t>
            </a:r>
          </a:p>
          <a:p>
            <a:r>
              <a:rPr lang="en-SG" sz="2000" b="1" dirty="0"/>
              <a:t>For industry</a:t>
            </a:r>
            <a:r>
              <a:rPr lang="en-SG" sz="2000" dirty="0"/>
              <a:t>: Level playing field for industry </a:t>
            </a:r>
          </a:p>
          <a:p>
            <a:r>
              <a:rPr lang="en-SG" sz="2000" b="1" dirty="0"/>
              <a:t>For regulators</a:t>
            </a:r>
            <a:r>
              <a:rPr lang="en-SG" sz="2000" dirty="0"/>
              <a:t>: Better information exchange among regulators and actors </a:t>
            </a:r>
          </a:p>
          <a:p>
            <a:pPr marL="457200" lvl="1" indent="0">
              <a:buNone/>
            </a:pPr>
            <a:endParaRPr lang="en-SG" sz="2000" dirty="0"/>
          </a:p>
          <a:p>
            <a:pPr marL="0" indent="0">
              <a:buNone/>
            </a:pPr>
            <a:r>
              <a:rPr lang="en-SG" sz="2000" b="1" u="sng" dirty="0"/>
              <a:t>Precedents</a:t>
            </a:r>
            <a:r>
              <a:rPr lang="en-SG" sz="2000" dirty="0"/>
              <a:t> </a:t>
            </a:r>
          </a:p>
          <a:p>
            <a:pPr marL="0" indent="0">
              <a:buNone/>
            </a:pPr>
            <a:r>
              <a:rPr lang="en-SG" sz="2000" dirty="0"/>
              <a:t>Aviation safety (ICAO), AML (FATF), financial standards (Basel Committee), pharmaceuticals (ICH)</a:t>
            </a:r>
          </a:p>
          <a:p>
            <a:endParaRPr lang="en-US" sz="1400" dirty="0"/>
          </a:p>
        </p:txBody>
      </p:sp>
      <p:pic>
        <p:nvPicPr>
          <p:cNvPr id="5" name="Picture 4" descr="A logo with blue and green letters&#10;&#10;AI-generated content may be incorrect.">
            <a:extLst>
              <a:ext uri="{FF2B5EF4-FFF2-40B4-BE49-F238E27FC236}">
                <a16:creationId xmlns:a16="http://schemas.microsoft.com/office/drawing/2014/main" id="{459B3FE4-47E2-C9E0-E762-C3F304DC88E0}"/>
              </a:ext>
            </a:extLst>
          </p:cNvPr>
          <p:cNvPicPr>
            <a:picLocks noChangeAspect="1"/>
          </p:cNvPicPr>
          <p:nvPr/>
        </p:nvPicPr>
        <p:blipFill>
          <a:blip r:embed="rId2"/>
          <a:stretch>
            <a:fillRect/>
          </a:stretch>
        </p:blipFill>
        <p:spPr>
          <a:xfrm>
            <a:off x="10155846" y="6050229"/>
            <a:ext cx="1848095" cy="739238"/>
          </a:xfrm>
          <a:prstGeom prst="rect">
            <a:avLst/>
          </a:prstGeom>
        </p:spPr>
      </p:pic>
      <p:pic>
        <p:nvPicPr>
          <p:cNvPr id="6" name="Picture 5">
            <a:extLst>
              <a:ext uri="{FF2B5EF4-FFF2-40B4-BE49-F238E27FC236}">
                <a16:creationId xmlns:a16="http://schemas.microsoft.com/office/drawing/2014/main" id="{D2B6A85F-E163-2EA5-1F46-D3665A2729A5}"/>
              </a:ext>
            </a:extLst>
          </p:cNvPr>
          <p:cNvPicPr>
            <a:picLocks noChangeAspect="1"/>
          </p:cNvPicPr>
          <p:nvPr/>
        </p:nvPicPr>
        <p:blipFill>
          <a:blip r:embed="rId3"/>
          <a:srcRect l="16827" r="18957" b="2"/>
          <a:stretch>
            <a:fillRect/>
          </a:stretch>
        </p:blipFill>
        <p:spPr>
          <a:xfrm>
            <a:off x="838201" y="4892155"/>
            <a:ext cx="1562906" cy="1624546"/>
          </a:xfrm>
          <a:prstGeom prst="rect">
            <a:avLst/>
          </a:prstGeom>
        </p:spPr>
      </p:pic>
    </p:spTree>
    <p:extLst>
      <p:ext uri="{BB962C8B-B14F-4D97-AF65-F5344CB8AC3E}">
        <p14:creationId xmlns:p14="http://schemas.microsoft.com/office/powerpoint/2010/main" val="1021249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DF267D-80D0-0E36-66FD-8371F4136E6A}"/>
              </a:ext>
            </a:extLst>
          </p:cNvPr>
          <p:cNvSpPr>
            <a:spLocks noGrp="1"/>
          </p:cNvSpPr>
          <p:nvPr>
            <p:ph type="title"/>
          </p:nvPr>
        </p:nvSpPr>
        <p:spPr>
          <a:xfrm>
            <a:off x="686834" y="1153572"/>
            <a:ext cx="3200400" cy="4461163"/>
          </a:xfrm>
        </p:spPr>
        <p:txBody>
          <a:bodyPr>
            <a:normAutofit/>
          </a:bodyPr>
          <a:lstStyle/>
          <a:p>
            <a:r>
              <a:rPr lang="en-SG" b="1" dirty="0">
                <a:solidFill>
                  <a:srgbClr val="FFFFFF"/>
                </a:solidFill>
              </a:rPr>
              <a:t>Current Regulatory Landscape and Gaps Landscape &amp; Gaps</a:t>
            </a:r>
            <a:br>
              <a:rPr lang="en-SG" b="1" dirty="0">
                <a:solidFill>
                  <a:srgbClr val="FFFFFF"/>
                </a:solidFill>
              </a:rPr>
            </a:br>
            <a:endParaRPr lang="en-US" dirty="0">
              <a:solidFill>
                <a:srgbClr val="FFFFFF"/>
              </a:solidFill>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3F4A97D-5557-611E-1C8B-9529CF3596B9}"/>
              </a:ext>
            </a:extLst>
          </p:cNvPr>
          <p:cNvSpPr>
            <a:spLocks noGrp="1"/>
          </p:cNvSpPr>
          <p:nvPr>
            <p:ph idx="1"/>
          </p:nvPr>
        </p:nvSpPr>
        <p:spPr>
          <a:xfrm>
            <a:off x="4447308" y="591344"/>
            <a:ext cx="6906491" cy="5585619"/>
          </a:xfrm>
        </p:spPr>
        <p:txBody>
          <a:bodyPr anchor="ctr">
            <a:normAutofit lnSpcReduction="10000"/>
          </a:bodyPr>
          <a:lstStyle/>
          <a:p>
            <a:r>
              <a:rPr lang="en-SG" b="1" i="1" dirty="0">
                <a:solidFill>
                  <a:schemeClr val="accent1"/>
                </a:solidFill>
              </a:rPr>
              <a:t>International</a:t>
            </a:r>
            <a:r>
              <a:rPr lang="en-SG" dirty="0">
                <a:solidFill>
                  <a:schemeClr val="accent1"/>
                </a:solidFill>
              </a:rPr>
              <a:t>: </a:t>
            </a:r>
          </a:p>
          <a:p>
            <a:pPr lvl="1"/>
            <a:r>
              <a:rPr lang="en-SG" dirty="0"/>
              <a:t>BWC -- silent and requires clarification </a:t>
            </a:r>
          </a:p>
          <a:p>
            <a:pPr lvl="1"/>
            <a:r>
              <a:rPr lang="en-SG" dirty="0"/>
              <a:t>UNSCR 1540</a:t>
            </a:r>
          </a:p>
          <a:p>
            <a:pPr lvl="1"/>
            <a:r>
              <a:rPr lang="en-SG" dirty="0"/>
              <a:t> IHR/Pandemic Agreement </a:t>
            </a:r>
          </a:p>
          <a:p>
            <a:r>
              <a:rPr lang="en-SG" b="1" i="1" dirty="0">
                <a:solidFill>
                  <a:schemeClr val="accent1"/>
                </a:solidFill>
              </a:rPr>
              <a:t>National</a:t>
            </a:r>
            <a:r>
              <a:rPr lang="en-SG" dirty="0">
                <a:solidFill>
                  <a:schemeClr val="accent1"/>
                </a:solidFill>
              </a:rPr>
              <a:t>: </a:t>
            </a:r>
          </a:p>
          <a:p>
            <a:pPr lvl="1"/>
            <a:r>
              <a:rPr lang="en-SG" dirty="0"/>
              <a:t>Country select agent and export control laws (limited scope for SNA)</a:t>
            </a:r>
          </a:p>
          <a:p>
            <a:pPr lvl="1"/>
            <a:r>
              <a:rPr lang="en-SG" dirty="0"/>
              <a:t>Country guidance (U.S., U.K.)</a:t>
            </a:r>
          </a:p>
          <a:p>
            <a:r>
              <a:rPr lang="en-SG" b="1" i="1" dirty="0">
                <a:solidFill>
                  <a:schemeClr val="accent1"/>
                </a:solidFill>
              </a:rPr>
              <a:t>Private/technical standards</a:t>
            </a:r>
            <a:r>
              <a:rPr lang="en-SG" dirty="0">
                <a:solidFill>
                  <a:schemeClr val="accent1"/>
                </a:solidFill>
              </a:rPr>
              <a:t>: </a:t>
            </a:r>
          </a:p>
          <a:p>
            <a:pPr lvl="1"/>
            <a:r>
              <a:rPr lang="en-SG" dirty="0"/>
              <a:t>IGSC</a:t>
            </a:r>
          </a:p>
          <a:p>
            <a:pPr lvl="1"/>
            <a:r>
              <a:rPr lang="en-SG" dirty="0"/>
              <a:t>ISO 20688-2</a:t>
            </a:r>
          </a:p>
          <a:p>
            <a:pPr lvl="1"/>
            <a:r>
              <a:rPr lang="en-SG" dirty="0"/>
              <a:t>EBRC Best Practices? </a:t>
            </a:r>
          </a:p>
          <a:p>
            <a:r>
              <a:rPr lang="en-SG" dirty="0"/>
              <a:t>Despite multiple instruments, no coherent global baseline exists, and no oversight</a:t>
            </a:r>
            <a:endParaRPr lang="en-US" dirty="0"/>
          </a:p>
        </p:txBody>
      </p:sp>
      <p:pic>
        <p:nvPicPr>
          <p:cNvPr id="4" name="Picture 3" descr="A logo with blue and green letters&#10;&#10;AI-generated content may be incorrect.">
            <a:extLst>
              <a:ext uri="{FF2B5EF4-FFF2-40B4-BE49-F238E27FC236}">
                <a16:creationId xmlns:a16="http://schemas.microsoft.com/office/drawing/2014/main" id="{DF87772B-D050-8DA7-D6FF-CE0618557370}"/>
              </a:ext>
            </a:extLst>
          </p:cNvPr>
          <p:cNvPicPr>
            <a:picLocks noChangeAspect="1"/>
          </p:cNvPicPr>
          <p:nvPr/>
        </p:nvPicPr>
        <p:blipFill>
          <a:blip r:embed="rId2"/>
          <a:stretch>
            <a:fillRect/>
          </a:stretch>
        </p:blipFill>
        <p:spPr>
          <a:xfrm>
            <a:off x="10155846" y="6050229"/>
            <a:ext cx="1848095" cy="739238"/>
          </a:xfrm>
          <a:prstGeom prst="rect">
            <a:avLst/>
          </a:prstGeom>
        </p:spPr>
      </p:pic>
    </p:spTree>
    <p:extLst>
      <p:ext uri="{BB962C8B-B14F-4D97-AF65-F5344CB8AC3E}">
        <p14:creationId xmlns:p14="http://schemas.microsoft.com/office/powerpoint/2010/main" val="85420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map of the world&#10;&#10;AI-generated content may be incorrect.">
            <a:extLst>
              <a:ext uri="{FF2B5EF4-FFF2-40B4-BE49-F238E27FC236}">
                <a16:creationId xmlns:a16="http://schemas.microsoft.com/office/drawing/2014/main" id="{87FC2F93-2201-D009-DA4E-5F92DC79A406}"/>
              </a:ext>
            </a:extLst>
          </p:cNvPr>
          <p:cNvPicPr>
            <a:picLocks noChangeAspect="1"/>
          </p:cNvPicPr>
          <p:nvPr/>
        </p:nvPicPr>
        <p:blipFill>
          <a:blip r:embed="rId3"/>
          <a:stretch>
            <a:fillRect/>
          </a:stretch>
        </p:blipFill>
        <p:spPr>
          <a:xfrm>
            <a:off x="836177" y="457200"/>
            <a:ext cx="10519646" cy="5943600"/>
          </a:xfrm>
          <a:prstGeom prst="rect">
            <a:avLst/>
          </a:prstGeom>
        </p:spPr>
      </p:pic>
    </p:spTree>
    <p:extLst>
      <p:ext uri="{BB962C8B-B14F-4D97-AF65-F5344CB8AC3E}">
        <p14:creationId xmlns:p14="http://schemas.microsoft.com/office/powerpoint/2010/main" val="1562017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diagram of a diagram&#10;&#10;AI-generated content may be incorrect.">
            <a:extLst>
              <a:ext uri="{FF2B5EF4-FFF2-40B4-BE49-F238E27FC236}">
                <a16:creationId xmlns:a16="http://schemas.microsoft.com/office/drawing/2014/main" id="{F776784B-EBCB-BC3E-906A-889B34639195}"/>
              </a:ext>
            </a:extLst>
          </p:cNvPr>
          <p:cNvPicPr>
            <a:picLocks noChangeAspect="1"/>
          </p:cNvPicPr>
          <p:nvPr/>
        </p:nvPicPr>
        <p:blipFill>
          <a:blip r:embed="rId3"/>
          <a:stretch>
            <a:fillRect/>
          </a:stretch>
        </p:blipFill>
        <p:spPr>
          <a:xfrm>
            <a:off x="1922915" y="643466"/>
            <a:ext cx="8346169" cy="5571067"/>
          </a:xfrm>
          <a:prstGeom prst="rect">
            <a:avLst/>
          </a:prstGeom>
        </p:spPr>
      </p:pic>
    </p:spTree>
    <p:extLst>
      <p:ext uri="{BB962C8B-B14F-4D97-AF65-F5344CB8AC3E}">
        <p14:creationId xmlns:p14="http://schemas.microsoft.com/office/powerpoint/2010/main" val="3466212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5C3C3D-DFC5-3A2B-759E-7914D3AD11AD}"/>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Why is Alignment Difficult?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F6261B5-4E9E-D494-DC5A-85AF990E3D13}"/>
              </a:ext>
            </a:extLst>
          </p:cNvPr>
          <p:cNvSpPr>
            <a:spLocks noGrp="1"/>
          </p:cNvSpPr>
          <p:nvPr>
            <p:ph idx="1"/>
          </p:nvPr>
        </p:nvSpPr>
        <p:spPr>
          <a:xfrm>
            <a:off x="4447308" y="591344"/>
            <a:ext cx="6906491" cy="5585619"/>
          </a:xfrm>
        </p:spPr>
        <p:txBody>
          <a:bodyPr anchor="ctr">
            <a:normAutofit/>
          </a:bodyPr>
          <a:lstStyle/>
          <a:p>
            <a:pPr marL="0" indent="0">
              <a:buNone/>
            </a:pPr>
            <a:r>
              <a:rPr lang="en-US" b="1" dirty="0">
                <a:solidFill>
                  <a:schemeClr val="accent1"/>
                </a:solidFill>
              </a:rPr>
              <a:t>Priorities</a:t>
            </a:r>
            <a:r>
              <a:rPr lang="en-US" b="1" dirty="0"/>
              <a:t>:</a:t>
            </a:r>
            <a:r>
              <a:rPr lang="en-US" dirty="0"/>
              <a:t> Awareness and Diverse Political Saliency </a:t>
            </a:r>
          </a:p>
          <a:p>
            <a:pPr marL="0" indent="0">
              <a:buNone/>
            </a:pPr>
            <a:r>
              <a:rPr lang="en-US" b="1" dirty="0">
                <a:solidFill>
                  <a:schemeClr val="accent1"/>
                </a:solidFill>
              </a:rPr>
              <a:t>Legal</a:t>
            </a:r>
            <a:r>
              <a:rPr lang="en-US" b="1" dirty="0"/>
              <a:t>: </a:t>
            </a:r>
            <a:r>
              <a:rPr lang="en-US" dirty="0"/>
              <a:t>Fragmented and Varied National Frameworks</a:t>
            </a:r>
          </a:p>
          <a:p>
            <a:pPr marL="0" indent="0">
              <a:buNone/>
            </a:pPr>
            <a:r>
              <a:rPr lang="en-US" b="1" dirty="0">
                <a:solidFill>
                  <a:schemeClr val="accent1"/>
                </a:solidFill>
              </a:rPr>
              <a:t>Politica</a:t>
            </a:r>
            <a:r>
              <a:rPr lang="en-US" dirty="0">
                <a:solidFill>
                  <a:schemeClr val="accent1"/>
                </a:solidFill>
              </a:rPr>
              <a:t>l</a:t>
            </a:r>
            <a:r>
              <a:rPr lang="en-US" dirty="0"/>
              <a:t>: Reaching a multilateral agreement is difficult  </a:t>
            </a:r>
          </a:p>
          <a:p>
            <a:pPr marL="0" indent="0">
              <a:buNone/>
            </a:pPr>
            <a:r>
              <a:rPr lang="en-US" b="1" dirty="0">
                <a:solidFill>
                  <a:schemeClr val="accent1"/>
                </a:solidFill>
              </a:rPr>
              <a:t>Economics</a:t>
            </a:r>
            <a:r>
              <a:rPr lang="en-US" dirty="0"/>
              <a:t>: Capacity gaps and economic disincentives  </a:t>
            </a:r>
          </a:p>
          <a:p>
            <a:pPr marL="0" indent="0">
              <a:buNone/>
            </a:pPr>
            <a:r>
              <a:rPr lang="en-US" b="1" dirty="0">
                <a:solidFill>
                  <a:schemeClr val="accent1"/>
                </a:solidFill>
              </a:rPr>
              <a:t>Technical</a:t>
            </a:r>
            <a:r>
              <a:rPr lang="en-US" dirty="0"/>
              <a:t>: Data governance – SOC databases</a:t>
            </a:r>
          </a:p>
        </p:txBody>
      </p:sp>
      <p:pic>
        <p:nvPicPr>
          <p:cNvPr id="5" name="Picture 4">
            <a:extLst>
              <a:ext uri="{FF2B5EF4-FFF2-40B4-BE49-F238E27FC236}">
                <a16:creationId xmlns:a16="http://schemas.microsoft.com/office/drawing/2014/main" id="{8926F6AB-C2AD-913B-59C3-D120EDAAA1F7}"/>
              </a:ext>
            </a:extLst>
          </p:cNvPr>
          <p:cNvPicPr>
            <a:picLocks noChangeAspect="1"/>
          </p:cNvPicPr>
          <p:nvPr/>
        </p:nvPicPr>
        <p:blipFill>
          <a:blip r:embed="rId2"/>
          <a:srcRect l="31926" r="28338" b="-1"/>
          <a:stretch>
            <a:fillRect/>
          </a:stretch>
        </p:blipFill>
        <p:spPr>
          <a:xfrm flipH="1">
            <a:off x="10658846" y="2455479"/>
            <a:ext cx="1389905" cy="3159256"/>
          </a:xfrm>
          <a:prstGeom prst="rect">
            <a:avLst/>
          </a:prstGeom>
        </p:spPr>
      </p:pic>
      <p:pic>
        <p:nvPicPr>
          <p:cNvPr id="6" name="Picture 5" descr="A logo with blue and green letters&#10;&#10;AI-generated content may be incorrect.">
            <a:extLst>
              <a:ext uri="{FF2B5EF4-FFF2-40B4-BE49-F238E27FC236}">
                <a16:creationId xmlns:a16="http://schemas.microsoft.com/office/drawing/2014/main" id="{B64FF053-F948-1FA0-68AF-CA8AFF256177}"/>
              </a:ext>
            </a:extLst>
          </p:cNvPr>
          <p:cNvPicPr>
            <a:picLocks noChangeAspect="1"/>
          </p:cNvPicPr>
          <p:nvPr/>
        </p:nvPicPr>
        <p:blipFill>
          <a:blip r:embed="rId3"/>
          <a:stretch>
            <a:fillRect/>
          </a:stretch>
        </p:blipFill>
        <p:spPr>
          <a:xfrm>
            <a:off x="10155846" y="6050229"/>
            <a:ext cx="1848095" cy="739238"/>
          </a:xfrm>
          <a:prstGeom prst="rect">
            <a:avLst/>
          </a:prstGeom>
        </p:spPr>
      </p:pic>
      <p:sp>
        <p:nvSpPr>
          <p:cNvPr id="7" name="TextBox 6">
            <a:extLst>
              <a:ext uri="{FF2B5EF4-FFF2-40B4-BE49-F238E27FC236}">
                <a16:creationId xmlns:a16="http://schemas.microsoft.com/office/drawing/2014/main" id="{B908587F-FF80-95A8-EC30-1F335822497D}"/>
              </a:ext>
            </a:extLst>
          </p:cNvPr>
          <p:cNvSpPr txBox="1"/>
          <p:nvPr/>
        </p:nvSpPr>
        <p:spPr>
          <a:xfrm>
            <a:off x="3098799" y="340790"/>
            <a:ext cx="9090153" cy="369332"/>
          </a:xfrm>
          <a:prstGeom prst="rect">
            <a:avLst/>
          </a:prstGeom>
          <a:noFill/>
        </p:spPr>
        <p:txBody>
          <a:bodyPr wrap="square">
            <a:spAutoFit/>
          </a:bodyPr>
          <a:lstStyle/>
          <a:p>
            <a:pPr algn="ctr"/>
            <a:r>
              <a:rPr lang="en-SG" b="1" dirty="0"/>
              <a:t>Achieving alignment is as much a political and economic challenge as a technical one</a:t>
            </a:r>
            <a:endParaRPr lang="en-US" b="1" dirty="0"/>
          </a:p>
        </p:txBody>
      </p:sp>
    </p:spTree>
    <p:extLst>
      <p:ext uri="{BB962C8B-B14F-4D97-AF65-F5344CB8AC3E}">
        <p14:creationId xmlns:p14="http://schemas.microsoft.com/office/powerpoint/2010/main" val="1947057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5B3913C-DBCB-D9FE-1463-FE3AD7F3BB39}"/>
              </a:ext>
            </a:extLst>
          </p:cNvPr>
          <p:cNvSpPr>
            <a:spLocks noGrp="1"/>
          </p:cNvSpPr>
          <p:nvPr>
            <p:ph type="title"/>
          </p:nvPr>
        </p:nvSpPr>
        <p:spPr>
          <a:xfrm>
            <a:off x="3315031" y="1380754"/>
            <a:ext cx="5561938" cy="2513516"/>
          </a:xfrm>
        </p:spPr>
        <p:txBody>
          <a:bodyPr vert="horz" lIns="91440" tIns="45720" rIns="91440" bIns="45720" rtlCol="0" anchor="b">
            <a:normAutofit/>
          </a:bodyPr>
          <a:lstStyle/>
          <a:p>
            <a:pPr algn="ctr"/>
            <a:r>
              <a:rPr lang="en-US" kern="1200" dirty="0">
                <a:solidFill>
                  <a:schemeClr val="tx1"/>
                </a:solidFill>
                <a:latin typeface="+mj-lt"/>
                <a:ea typeface="+mj-ea"/>
                <a:cs typeface="+mj-cs"/>
              </a:rPr>
              <a:t>Building Blocks for Alignment </a:t>
            </a:r>
          </a:p>
        </p:txBody>
      </p:sp>
      <p:sp>
        <p:nvSpPr>
          <p:cNvPr id="3" name="Text Placeholder 2">
            <a:extLst>
              <a:ext uri="{FF2B5EF4-FFF2-40B4-BE49-F238E27FC236}">
                <a16:creationId xmlns:a16="http://schemas.microsoft.com/office/drawing/2014/main" id="{C15F17F9-46FE-5784-1C07-7AE1B22CCA03}"/>
              </a:ext>
            </a:extLst>
          </p:cNvPr>
          <p:cNvSpPr>
            <a:spLocks noGrp="1"/>
          </p:cNvSpPr>
          <p:nvPr>
            <p:ph type="body" idx="1"/>
          </p:nvPr>
        </p:nvSpPr>
        <p:spPr>
          <a:xfrm>
            <a:off x="3315031" y="4076802"/>
            <a:ext cx="5561938" cy="1534587"/>
          </a:xfrm>
        </p:spPr>
        <p:txBody>
          <a:bodyPr vert="horz" lIns="91440" tIns="45720" rIns="91440" bIns="45720" rtlCol="0">
            <a:normAutofit/>
          </a:bodyPr>
          <a:lstStyle/>
          <a:p>
            <a:pPr algn="ctr"/>
            <a:r>
              <a:rPr lang="en-US" sz="2400" kern="1200" dirty="0">
                <a:solidFill>
                  <a:schemeClr val="tx1"/>
                </a:solidFill>
                <a:latin typeface="+mn-lt"/>
                <a:ea typeface="+mn-ea"/>
                <a:cs typeface="+mn-cs"/>
              </a:rPr>
              <a:t>Sustained governmental and non-state actor leadership will be needed to achieve alignment </a:t>
            </a: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6399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492A22-652B-A49F-49ED-251A930D61E8}"/>
              </a:ext>
            </a:extLst>
          </p:cNvPr>
          <p:cNvSpPr>
            <a:spLocks noGrp="1"/>
          </p:cNvSpPr>
          <p:nvPr>
            <p:ph type="title"/>
          </p:nvPr>
        </p:nvSpPr>
        <p:spPr>
          <a:xfrm>
            <a:off x="1171074" y="1396686"/>
            <a:ext cx="3240506" cy="4064628"/>
          </a:xfrm>
        </p:spPr>
        <p:txBody>
          <a:bodyPr>
            <a:normAutofit/>
          </a:bodyPr>
          <a:lstStyle/>
          <a:p>
            <a:r>
              <a:rPr lang="en-US">
                <a:solidFill>
                  <a:srgbClr val="FFFFFF"/>
                </a:solidFill>
              </a:rPr>
              <a:t>Building Blocks for Alignment </a:t>
            </a:r>
          </a:p>
        </p:txBody>
      </p:sp>
      <p:sp>
        <p:nvSpPr>
          <p:cNvPr id="21" name="Arc 2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7323A72-F41E-BACA-AF5D-A0A7567B0A16}"/>
              </a:ext>
            </a:extLst>
          </p:cNvPr>
          <p:cNvSpPr>
            <a:spLocks noGrp="1"/>
          </p:cNvSpPr>
          <p:nvPr>
            <p:ph idx="1"/>
          </p:nvPr>
        </p:nvSpPr>
        <p:spPr>
          <a:xfrm>
            <a:off x="5370153" y="1119031"/>
            <a:ext cx="5536397" cy="4342283"/>
          </a:xfrm>
        </p:spPr>
        <p:txBody>
          <a:bodyPr>
            <a:normAutofit fontScale="85000" lnSpcReduction="10000"/>
          </a:bodyPr>
          <a:lstStyle/>
          <a:p>
            <a:r>
              <a:rPr lang="en-US" b="1" u="sng" dirty="0">
                <a:solidFill>
                  <a:schemeClr val="accent1"/>
                </a:solidFill>
              </a:rPr>
              <a:t>International</a:t>
            </a:r>
          </a:p>
          <a:p>
            <a:r>
              <a:rPr lang="en-US" dirty="0"/>
              <a:t>Use </a:t>
            </a:r>
            <a:r>
              <a:rPr lang="en-US" b="1" dirty="0"/>
              <a:t>BWC </a:t>
            </a:r>
            <a:r>
              <a:rPr lang="en-US" dirty="0"/>
              <a:t>and other forums to advance alignment </a:t>
            </a:r>
          </a:p>
          <a:p>
            <a:r>
              <a:rPr lang="en-US" b="1" dirty="0" err="1"/>
              <a:t>Transgovernmental</a:t>
            </a:r>
            <a:r>
              <a:rPr lang="en-US" b="1" dirty="0"/>
              <a:t> clubs</a:t>
            </a:r>
            <a:r>
              <a:rPr lang="en-US" dirty="0"/>
              <a:t>: Use existing (</a:t>
            </a:r>
            <a:r>
              <a:rPr lang="en-US" b="1" dirty="0"/>
              <a:t>Australia Group, NATO, OECD</a:t>
            </a:r>
            <a:r>
              <a:rPr lang="en-US" dirty="0"/>
              <a:t>) or establish new ones to set de facto global standards. For example: </a:t>
            </a:r>
            <a:r>
              <a:rPr lang="en-US" b="1" dirty="0"/>
              <a:t>Basel Committee for Banking Supervision, FATF </a:t>
            </a:r>
          </a:p>
          <a:p>
            <a:r>
              <a:rPr lang="en-US" dirty="0"/>
              <a:t>Use </a:t>
            </a:r>
            <a:r>
              <a:rPr lang="en-US" b="1" dirty="0"/>
              <a:t>ISO</a:t>
            </a:r>
            <a:r>
              <a:rPr lang="en-US" dirty="0"/>
              <a:t> for standard setting due to universal legitimacy, global reference in national and international laws, and compliance with WTO law</a:t>
            </a:r>
          </a:p>
          <a:p>
            <a:endParaRPr lang="en-US" dirty="0"/>
          </a:p>
          <a:p>
            <a:endParaRPr lang="en-US" sz="2000" dirty="0"/>
          </a:p>
          <a:p>
            <a:endParaRPr lang="en-US" sz="2000" dirty="0"/>
          </a:p>
        </p:txBody>
      </p:sp>
      <p:pic>
        <p:nvPicPr>
          <p:cNvPr id="4" name="Picture 3" descr="A logo with blue and green letters&#10;&#10;AI-generated content may be incorrect.">
            <a:extLst>
              <a:ext uri="{FF2B5EF4-FFF2-40B4-BE49-F238E27FC236}">
                <a16:creationId xmlns:a16="http://schemas.microsoft.com/office/drawing/2014/main" id="{26461AC8-1CA3-5345-797E-E1FCADE8A4EF}"/>
              </a:ext>
            </a:extLst>
          </p:cNvPr>
          <p:cNvPicPr>
            <a:picLocks noChangeAspect="1"/>
          </p:cNvPicPr>
          <p:nvPr/>
        </p:nvPicPr>
        <p:blipFill>
          <a:blip r:embed="rId2"/>
          <a:stretch>
            <a:fillRect/>
          </a:stretch>
        </p:blipFill>
        <p:spPr>
          <a:xfrm>
            <a:off x="10155846" y="6050229"/>
            <a:ext cx="1848095" cy="739238"/>
          </a:xfrm>
          <a:prstGeom prst="rect">
            <a:avLst/>
          </a:prstGeom>
        </p:spPr>
      </p:pic>
    </p:spTree>
    <p:extLst>
      <p:ext uri="{BB962C8B-B14F-4D97-AF65-F5344CB8AC3E}">
        <p14:creationId xmlns:p14="http://schemas.microsoft.com/office/powerpoint/2010/main" val="1463982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B49F6E-2244-4116-4A72-E81E9F2CAA2E}"/>
              </a:ext>
            </a:extLst>
          </p:cNvPr>
          <p:cNvSpPr>
            <a:spLocks noGrp="1"/>
          </p:cNvSpPr>
          <p:nvPr>
            <p:ph type="title"/>
          </p:nvPr>
        </p:nvSpPr>
        <p:spPr>
          <a:xfrm>
            <a:off x="686834" y="1153572"/>
            <a:ext cx="3200400" cy="4461163"/>
          </a:xfrm>
        </p:spPr>
        <p:txBody>
          <a:bodyPr>
            <a:normAutofit/>
          </a:bodyPr>
          <a:lstStyle/>
          <a:p>
            <a:r>
              <a:rPr lang="en-US">
                <a:solidFill>
                  <a:srgbClr val="FFFFFF"/>
                </a:solidFill>
              </a:rPr>
              <a:t>Building Blocks for Alignment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8CB77FD-A4A6-D018-72C7-0859E56C2DF6}"/>
              </a:ext>
            </a:extLst>
          </p:cNvPr>
          <p:cNvSpPr>
            <a:spLocks noGrp="1"/>
          </p:cNvSpPr>
          <p:nvPr>
            <p:ph idx="1"/>
          </p:nvPr>
        </p:nvSpPr>
        <p:spPr>
          <a:xfrm>
            <a:off x="4447308" y="591344"/>
            <a:ext cx="6906491" cy="5585619"/>
          </a:xfrm>
        </p:spPr>
        <p:txBody>
          <a:bodyPr anchor="ctr">
            <a:normAutofit/>
          </a:bodyPr>
          <a:lstStyle/>
          <a:p>
            <a:r>
              <a:rPr lang="en-US" b="1" u="sng" dirty="0">
                <a:solidFill>
                  <a:schemeClr val="accent1"/>
                </a:solidFill>
              </a:rPr>
              <a:t>National </a:t>
            </a:r>
          </a:p>
          <a:p>
            <a:r>
              <a:rPr lang="en-US" dirty="0"/>
              <a:t>Adopt ISO or other international standards </a:t>
            </a:r>
          </a:p>
          <a:p>
            <a:r>
              <a:rPr lang="en-US" dirty="0"/>
              <a:t>Mutual recognition programs </a:t>
            </a:r>
          </a:p>
          <a:p>
            <a:endParaRPr lang="en-US" dirty="0"/>
          </a:p>
          <a:p>
            <a:r>
              <a:rPr lang="en-US" b="1" u="sng" dirty="0">
                <a:solidFill>
                  <a:schemeClr val="accent1"/>
                </a:solidFill>
              </a:rPr>
              <a:t>Using Market leverage </a:t>
            </a:r>
          </a:p>
          <a:p>
            <a:r>
              <a:rPr lang="en-US" dirty="0"/>
              <a:t>Market Access Rules like EU -GDPR </a:t>
            </a:r>
          </a:p>
          <a:p>
            <a:r>
              <a:rPr lang="en-US" dirty="0"/>
              <a:t>Procurement rules </a:t>
            </a:r>
          </a:p>
          <a:p>
            <a:endParaRPr lang="en-US" dirty="0"/>
          </a:p>
        </p:txBody>
      </p:sp>
      <p:pic>
        <p:nvPicPr>
          <p:cNvPr id="4" name="Picture 3" descr="A logo with blue and green letters&#10;&#10;AI-generated content may be incorrect.">
            <a:extLst>
              <a:ext uri="{FF2B5EF4-FFF2-40B4-BE49-F238E27FC236}">
                <a16:creationId xmlns:a16="http://schemas.microsoft.com/office/drawing/2014/main" id="{BF7E668D-E76F-6ED7-FB0D-1BEF4EDFAE03}"/>
              </a:ext>
            </a:extLst>
          </p:cNvPr>
          <p:cNvPicPr>
            <a:picLocks noChangeAspect="1"/>
          </p:cNvPicPr>
          <p:nvPr/>
        </p:nvPicPr>
        <p:blipFill>
          <a:blip r:embed="rId2"/>
          <a:stretch>
            <a:fillRect/>
          </a:stretch>
        </p:blipFill>
        <p:spPr>
          <a:xfrm>
            <a:off x="10155847" y="59716"/>
            <a:ext cx="1848095" cy="739238"/>
          </a:xfrm>
          <a:prstGeom prst="rect">
            <a:avLst/>
          </a:prstGeom>
        </p:spPr>
      </p:pic>
    </p:spTree>
    <p:extLst>
      <p:ext uri="{BB962C8B-B14F-4D97-AF65-F5344CB8AC3E}">
        <p14:creationId xmlns:p14="http://schemas.microsoft.com/office/powerpoint/2010/main" val="2785230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3E20D-18A7-BEBB-1C1A-C3BF4B277E81}"/>
              </a:ext>
            </a:extLst>
          </p:cNvPr>
          <p:cNvSpPr>
            <a:spLocks noGrp="1"/>
          </p:cNvSpPr>
          <p:nvPr>
            <p:ph type="title"/>
          </p:nvPr>
        </p:nvSpPr>
        <p:spPr>
          <a:xfrm>
            <a:off x="686834" y="1153572"/>
            <a:ext cx="3200400" cy="4461163"/>
          </a:xfrm>
        </p:spPr>
        <p:txBody>
          <a:bodyPr>
            <a:normAutofit/>
          </a:bodyPr>
          <a:lstStyle/>
          <a:p>
            <a:r>
              <a:rPr lang="en-US">
                <a:solidFill>
                  <a:srgbClr val="FFFFFF"/>
                </a:solidFill>
              </a:rPr>
              <a:t>Building Blocks for Alignment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D31A0B3-EC11-64ED-F27C-8573AFF95653}"/>
              </a:ext>
            </a:extLst>
          </p:cNvPr>
          <p:cNvSpPr>
            <a:spLocks noGrp="1"/>
          </p:cNvSpPr>
          <p:nvPr>
            <p:ph idx="1"/>
          </p:nvPr>
        </p:nvSpPr>
        <p:spPr>
          <a:xfrm>
            <a:off x="4447308" y="591344"/>
            <a:ext cx="6906491" cy="5585619"/>
          </a:xfrm>
        </p:spPr>
        <p:txBody>
          <a:bodyPr anchor="ctr">
            <a:normAutofit/>
          </a:bodyPr>
          <a:lstStyle/>
          <a:p>
            <a:r>
              <a:rPr lang="en-US" b="1" dirty="0">
                <a:solidFill>
                  <a:schemeClr val="accent1"/>
                </a:solidFill>
              </a:rPr>
              <a:t>Non-state actors </a:t>
            </a:r>
          </a:p>
          <a:p>
            <a:r>
              <a:rPr lang="en-US" dirty="0"/>
              <a:t>Funders: Screening provisions in contracts</a:t>
            </a:r>
          </a:p>
          <a:p>
            <a:r>
              <a:rPr lang="en-US" dirty="0"/>
              <a:t>Industry: Adopt international standards </a:t>
            </a:r>
          </a:p>
          <a:p>
            <a:endParaRPr lang="en-US" dirty="0"/>
          </a:p>
          <a:p>
            <a:endParaRPr lang="en-US" dirty="0"/>
          </a:p>
        </p:txBody>
      </p:sp>
      <p:pic>
        <p:nvPicPr>
          <p:cNvPr id="4" name="Picture 3" descr="A logo with blue and green letters&#10;&#10;AI-generated content may be incorrect.">
            <a:extLst>
              <a:ext uri="{FF2B5EF4-FFF2-40B4-BE49-F238E27FC236}">
                <a16:creationId xmlns:a16="http://schemas.microsoft.com/office/drawing/2014/main" id="{D1335C5E-5E71-D2DB-E407-3E0D780EE629}"/>
              </a:ext>
            </a:extLst>
          </p:cNvPr>
          <p:cNvPicPr>
            <a:picLocks noChangeAspect="1"/>
          </p:cNvPicPr>
          <p:nvPr/>
        </p:nvPicPr>
        <p:blipFill>
          <a:blip r:embed="rId2"/>
          <a:stretch>
            <a:fillRect/>
          </a:stretch>
        </p:blipFill>
        <p:spPr>
          <a:xfrm>
            <a:off x="10340857" y="118883"/>
            <a:ext cx="1848095" cy="739238"/>
          </a:xfrm>
          <a:prstGeom prst="rect">
            <a:avLst/>
          </a:prstGeom>
        </p:spPr>
      </p:pic>
    </p:spTree>
    <p:extLst>
      <p:ext uri="{BB962C8B-B14F-4D97-AF65-F5344CB8AC3E}">
        <p14:creationId xmlns:p14="http://schemas.microsoft.com/office/powerpoint/2010/main" val="1988495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436BDE-54E5-B4EC-B48A-481D54924EDD}"/>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Summary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655E2E4-2518-4EB6-D445-50B5739B7363}"/>
              </a:ext>
            </a:extLst>
          </p:cNvPr>
          <p:cNvSpPr>
            <a:spLocks noGrp="1"/>
          </p:cNvSpPr>
          <p:nvPr>
            <p:ph idx="1"/>
          </p:nvPr>
        </p:nvSpPr>
        <p:spPr>
          <a:xfrm>
            <a:off x="4447308" y="591344"/>
            <a:ext cx="6906491" cy="5585619"/>
          </a:xfrm>
        </p:spPr>
        <p:txBody>
          <a:bodyPr anchor="ctr">
            <a:normAutofit lnSpcReduction="10000"/>
          </a:bodyPr>
          <a:lstStyle/>
          <a:p>
            <a:r>
              <a:rPr lang="en-US" sz="2400" dirty="0"/>
              <a:t>Fragmentation undermines collective biosecurity.</a:t>
            </a:r>
          </a:p>
          <a:p>
            <a:endParaRPr lang="en-US" sz="2400" dirty="0"/>
          </a:p>
          <a:p>
            <a:r>
              <a:rPr lang="en-US" sz="2400" dirty="0"/>
              <a:t>Alignment strengthens global health security.</a:t>
            </a:r>
          </a:p>
          <a:p>
            <a:endParaRPr lang="en-US" sz="2400" dirty="0"/>
          </a:p>
          <a:p>
            <a:r>
              <a:rPr lang="en-US" sz="2400" dirty="0"/>
              <a:t>Achieving regulatory alignment remains challenging — political, technical, and economic barriers persist.</a:t>
            </a:r>
          </a:p>
          <a:p>
            <a:endParaRPr lang="en-US" sz="2400" dirty="0"/>
          </a:p>
          <a:p>
            <a:r>
              <a:rPr lang="en-US" sz="2400" dirty="0"/>
              <a:t>Existing international standards are primarily private, limited in scope, or lack enforcement.</a:t>
            </a:r>
          </a:p>
          <a:p>
            <a:endParaRPr lang="en-US" sz="2400" dirty="0"/>
          </a:p>
          <a:p>
            <a:r>
              <a:rPr lang="en-US" sz="2400" dirty="0"/>
              <a:t>International alignment will require governmental leadership and commitment, in collaboration with non-state actors.</a:t>
            </a:r>
          </a:p>
        </p:txBody>
      </p:sp>
      <p:pic>
        <p:nvPicPr>
          <p:cNvPr id="6" name="Picture 5" descr="A logo with blue and green letters&#10;&#10;AI-generated content may be incorrect.">
            <a:extLst>
              <a:ext uri="{FF2B5EF4-FFF2-40B4-BE49-F238E27FC236}">
                <a16:creationId xmlns:a16="http://schemas.microsoft.com/office/drawing/2014/main" id="{2BAE2AEE-4176-DF2E-55E3-0D54764710C0}"/>
              </a:ext>
            </a:extLst>
          </p:cNvPr>
          <p:cNvPicPr>
            <a:picLocks noChangeAspect="1"/>
          </p:cNvPicPr>
          <p:nvPr/>
        </p:nvPicPr>
        <p:blipFill>
          <a:blip r:embed="rId2"/>
          <a:stretch>
            <a:fillRect/>
          </a:stretch>
        </p:blipFill>
        <p:spPr>
          <a:xfrm>
            <a:off x="10340857" y="5988319"/>
            <a:ext cx="1848095" cy="739238"/>
          </a:xfrm>
          <a:prstGeom prst="rect">
            <a:avLst/>
          </a:prstGeom>
        </p:spPr>
      </p:pic>
    </p:spTree>
    <p:extLst>
      <p:ext uri="{BB962C8B-B14F-4D97-AF65-F5344CB8AC3E}">
        <p14:creationId xmlns:p14="http://schemas.microsoft.com/office/powerpoint/2010/main" val="187336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Question mark boxes">
            <a:extLst>
              <a:ext uri="{FF2B5EF4-FFF2-40B4-BE49-F238E27FC236}">
                <a16:creationId xmlns:a16="http://schemas.microsoft.com/office/drawing/2014/main" id="{C3FE111D-0473-86AB-F19E-EA5841E69814}"/>
              </a:ext>
            </a:extLst>
          </p:cNvPr>
          <p:cNvPicPr>
            <a:picLocks noChangeAspect="1"/>
          </p:cNvPicPr>
          <p:nvPr/>
        </p:nvPicPr>
        <p:blipFill>
          <a:blip r:embed="rId2"/>
          <a:srcRect l="13285" r="7403"/>
          <a:stretch>
            <a:fillRect/>
          </a:stretch>
        </p:blipFill>
        <p:spPr>
          <a:xfrm>
            <a:off x="4906790" y="10"/>
            <a:ext cx="7285207" cy="6857990"/>
          </a:xfrm>
          <a:prstGeom prst="rect">
            <a:avLst/>
          </a:prstGeom>
        </p:spPr>
      </p:pic>
      <p:sp>
        <p:nvSpPr>
          <p:cNvPr id="2" name="Title 1">
            <a:extLst>
              <a:ext uri="{FF2B5EF4-FFF2-40B4-BE49-F238E27FC236}">
                <a16:creationId xmlns:a16="http://schemas.microsoft.com/office/drawing/2014/main" id="{A6278F15-3DBA-A2DB-2C38-29B597DC1CA5}"/>
              </a:ext>
            </a:extLst>
          </p:cNvPr>
          <p:cNvSpPr>
            <a:spLocks noGrp="1"/>
          </p:cNvSpPr>
          <p:nvPr>
            <p:ph type="title"/>
          </p:nvPr>
        </p:nvSpPr>
        <p:spPr>
          <a:xfrm>
            <a:off x="838200" y="365125"/>
            <a:ext cx="3822189" cy="1899912"/>
          </a:xfrm>
        </p:spPr>
        <p:txBody>
          <a:bodyPr>
            <a:normAutofit/>
          </a:bodyPr>
          <a:lstStyle/>
          <a:p>
            <a:r>
              <a:rPr lang="en-US" sz="4000"/>
              <a:t>Questions and answers </a:t>
            </a:r>
          </a:p>
        </p:txBody>
      </p:sp>
      <p:sp>
        <p:nvSpPr>
          <p:cNvPr id="3" name="Content Placeholder 2">
            <a:extLst>
              <a:ext uri="{FF2B5EF4-FFF2-40B4-BE49-F238E27FC236}">
                <a16:creationId xmlns:a16="http://schemas.microsoft.com/office/drawing/2014/main" id="{07156B02-4F40-46F2-5148-9F1019F4E66E}"/>
              </a:ext>
            </a:extLst>
          </p:cNvPr>
          <p:cNvSpPr>
            <a:spLocks noGrp="1"/>
          </p:cNvSpPr>
          <p:nvPr>
            <p:ph idx="1"/>
          </p:nvPr>
        </p:nvSpPr>
        <p:spPr>
          <a:xfrm>
            <a:off x="478302" y="2434201"/>
            <a:ext cx="4182087" cy="3742762"/>
          </a:xfrm>
        </p:spPr>
        <p:txBody>
          <a:bodyPr>
            <a:normAutofit/>
          </a:bodyPr>
          <a:lstStyle/>
          <a:p>
            <a:pPr marL="0" indent="0">
              <a:buNone/>
            </a:pPr>
            <a:endParaRPr lang="en-US" sz="2000" b="1" dirty="0"/>
          </a:p>
        </p:txBody>
      </p:sp>
      <p:pic>
        <p:nvPicPr>
          <p:cNvPr id="4" name="Picture 3" descr="A logo with blue and green letters&#10;&#10;AI-generated content may be incorrect.">
            <a:extLst>
              <a:ext uri="{FF2B5EF4-FFF2-40B4-BE49-F238E27FC236}">
                <a16:creationId xmlns:a16="http://schemas.microsoft.com/office/drawing/2014/main" id="{89557C08-CF4E-FF25-F347-8A3C272E7611}"/>
              </a:ext>
            </a:extLst>
          </p:cNvPr>
          <p:cNvPicPr>
            <a:picLocks noChangeAspect="1"/>
          </p:cNvPicPr>
          <p:nvPr/>
        </p:nvPicPr>
        <p:blipFill>
          <a:blip r:embed="rId3"/>
          <a:stretch>
            <a:fillRect/>
          </a:stretch>
        </p:blipFill>
        <p:spPr>
          <a:xfrm>
            <a:off x="231901" y="5681211"/>
            <a:ext cx="2029161" cy="811664"/>
          </a:xfrm>
          <a:prstGeom prst="rect">
            <a:avLst/>
          </a:prstGeom>
        </p:spPr>
      </p:pic>
    </p:spTree>
    <p:extLst>
      <p:ext uri="{BB962C8B-B14F-4D97-AF65-F5344CB8AC3E}">
        <p14:creationId xmlns:p14="http://schemas.microsoft.com/office/powerpoint/2010/main" val="1031606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5"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screenshot of a qr code&#10;&#10;AI-generated content may be incorrect.">
            <a:extLst>
              <a:ext uri="{FF2B5EF4-FFF2-40B4-BE49-F238E27FC236}">
                <a16:creationId xmlns:a16="http://schemas.microsoft.com/office/drawing/2014/main" id="{99D5E696-1931-92B4-9460-B7807873C5A8}"/>
              </a:ext>
            </a:extLst>
          </p:cNvPr>
          <p:cNvPicPr>
            <a:picLocks noChangeAspect="1"/>
          </p:cNvPicPr>
          <p:nvPr/>
        </p:nvPicPr>
        <p:blipFill>
          <a:blip r:embed="rId2"/>
          <a:stretch>
            <a:fillRect/>
          </a:stretch>
        </p:blipFill>
        <p:spPr>
          <a:xfrm>
            <a:off x="6803647" y="1134846"/>
            <a:ext cx="4730214" cy="4588307"/>
          </a:xfrm>
          <a:prstGeom prst="rect">
            <a:avLst/>
          </a:prstGeom>
        </p:spPr>
      </p:pic>
      <p:grpSp>
        <p:nvGrpSpPr>
          <p:cNvPr id="18" name="Group 17">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9" name="Freeform: Shape 18">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3830841-F712-28BB-525E-25321CD86C01}"/>
              </a:ext>
            </a:extLst>
          </p:cNvPr>
          <p:cNvSpPr>
            <a:spLocks noGrp="1"/>
          </p:cNvSpPr>
          <p:nvPr>
            <p:ph type="title"/>
          </p:nvPr>
        </p:nvSpPr>
        <p:spPr>
          <a:xfrm>
            <a:off x="786384" y="841249"/>
            <a:ext cx="5692953" cy="2587131"/>
          </a:xfrm>
        </p:spPr>
        <p:txBody>
          <a:bodyPr anchor="b">
            <a:normAutofit/>
          </a:bodyPr>
          <a:lstStyle/>
          <a:p>
            <a:r>
              <a:rPr lang="en-US" sz="4800">
                <a:solidFill>
                  <a:schemeClr val="bg1"/>
                </a:solidFill>
              </a:rPr>
              <a:t>Stay in Touch </a:t>
            </a:r>
          </a:p>
        </p:txBody>
      </p:sp>
      <p:sp>
        <p:nvSpPr>
          <p:cNvPr id="3" name="Content Placeholder 2">
            <a:extLst>
              <a:ext uri="{FF2B5EF4-FFF2-40B4-BE49-F238E27FC236}">
                <a16:creationId xmlns:a16="http://schemas.microsoft.com/office/drawing/2014/main" id="{1F8D9F1F-8AB3-41F3-53BF-A9752B58ADF6}"/>
              </a:ext>
            </a:extLst>
          </p:cNvPr>
          <p:cNvSpPr>
            <a:spLocks noGrp="1"/>
          </p:cNvSpPr>
          <p:nvPr>
            <p:ph idx="1"/>
          </p:nvPr>
        </p:nvSpPr>
        <p:spPr>
          <a:xfrm>
            <a:off x="786383" y="3566810"/>
            <a:ext cx="5692953" cy="2651110"/>
          </a:xfrm>
        </p:spPr>
        <p:txBody>
          <a:bodyPr anchor="ctr">
            <a:normAutofit/>
          </a:bodyPr>
          <a:lstStyle/>
          <a:p>
            <a:pPr marL="0" indent="0">
              <a:buNone/>
            </a:pPr>
            <a:r>
              <a:rPr lang="en-US" sz="1800" b="1">
                <a:solidFill>
                  <a:schemeClr val="tx2"/>
                </a:solidFill>
              </a:rPr>
              <a:t>Stay in touch </a:t>
            </a:r>
          </a:p>
          <a:p>
            <a:pPr marL="0" indent="0">
              <a:buNone/>
            </a:pPr>
            <a:r>
              <a:rPr lang="en-US" sz="1800" b="1">
                <a:solidFill>
                  <a:schemeClr val="tx2"/>
                </a:solidFill>
                <a:hlinkClick r:id="rId3"/>
              </a:rPr>
              <a:t>ayelet@ayeletberman.com</a:t>
            </a:r>
            <a:endParaRPr lang="en-US" sz="1800" b="1">
              <a:solidFill>
                <a:schemeClr val="tx2"/>
              </a:solidFill>
            </a:endParaRPr>
          </a:p>
          <a:p>
            <a:pPr marL="0" indent="0">
              <a:buNone/>
            </a:pPr>
            <a:r>
              <a:rPr lang="en-US" sz="1800" b="1">
                <a:solidFill>
                  <a:schemeClr val="tx2"/>
                </a:solidFill>
              </a:rPr>
              <a:t>Connect with me on </a:t>
            </a:r>
            <a:r>
              <a:rPr lang="en-US" sz="1800" b="1">
                <a:solidFill>
                  <a:schemeClr val="tx2"/>
                </a:solidFill>
                <a:hlinkClick r:id="rId4"/>
              </a:rPr>
              <a:t>LINKEDIN</a:t>
            </a:r>
            <a:r>
              <a:rPr lang="en-US" sz="1800" b="1">
                <a:solidFill>
                  <a:schemeClr val="tx2"/>
                </a:solidFill>
              </a:rPr>
              <a:t> </a:t>
            </a:r>
          </a:p>
          <a:p>
            <a:endParaRPr lang="en-US" sz="1800">
              <a:solidFill>
                <a:schemeClr val="tx2"/>
              </a:solidFill>
            </a:endParaRPr>
          </a:p>
        </p:txBody>
      </p:sp>
    </p:spTree>
    <p:extLst>
      <p:ext uri="{BB962C8B-B14F-4D97-AF65-F5344CB8AC3E}">
        <p14:creationId xmlns:p14="http://schemas.microsoft.com/office/powerpoint/2010/main" val="1170230294"/>
      </p:ext>
    </p:extLst>
  </p:cSld>
  <p:clrMapOvr>
    <a:masterClrMapping/>
  </p:clrMapOvr>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1678</TotalTime>
  <Words>963</Words>
  <Application>Microsoft Macintosh PowerPoint</Application>
  <PresentationFormat>Widescreen</PresentationFormat>
  <Paragraphs>112</Paragraphs>
  <Slides>15</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International Regulatory Alignment</vt:lpstr>
      <vt:lpstr>Agenda </vt:lpstr>
      <vt:lpstr>Why International Regulatory  Alignment Matters </vt:lpstr>
      <vt:lpstr>International Alignments: Role and Benefits of International Standards </vt:lpstr>
      <vt:lpstr>Current Regulatory Landscape and Gaps Landscape &amp; Gaps </vt:lpstr>
      <vt:lpstr>PowerPoint Presentation</vt:lpstr>
      <vt:lpstr>PowerPoint Presentation</vt:lpstr>
      <vt:lpstr>Why is Alignment Difficult? </vt:lpstr>
      <vt:lpstr>Building Blocks for Alignment </vt:lpstr>
      <vt:lpstr>Building Blocks for Alignment </vt:lpstr>
      <vt:lpstr>Building Blocks for Alignment </vt:lpstr>
      <vt:lpstr>Building Blocks for Alignment </vt:lpstr>
      <vt:lpstr>Summary </vt:lpstr>
      <vt:lpstr>Questions and answers </vt:lpstr>
      <vt:lpstr>Stay in Touch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Ayelet  Berman</dc:creator>
  <cp:lastModifiedBy>Ayelet  Berman</cp:lastModifiedBy>
  <cp:revision>33</cp:revision>
  <dcterms:created xsi:type="dcterms:W3CDTF">2025-10-28T14:18:28Z</dcterms:created>
  <dcterms:modified xsi:type="dcterms:W3CDTF">2025-11-14T13:35:52Z</dcterms:modified>
</cp:coreProperties>
</file>