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278" r:id="rId2"/>
    <p:sldId id="300" r:id="rId3"/>
    <p:sldId id="257" r:id="rId4"/>
    <p:sldId id="294" r:id="rId5"/>
    <p:sldId id="295" r:id="rId6"/>
    <p:sldId id="277" r:id="rId7"/>
    <p:sldId id="296" r:id="rId8"/>
    <p:sldId id="306" r:id="rId9"/>
    <p:sldId id="288" r:id="rId10"/>
    <p:sldId id="297" r:id="rId11"/>
    <p:sldId id="298" r:id="rId12"/>
    <p:sldId id="307" r:id="rId13"/>
    <p:sldId id="301" r:id="rId14"/>
    <p:sldId id="303" r:id="rId15"/>
    <p:sldId id="308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639"/>
    <p:restoredTop sz="94681"/>
  </p:normalViewPr>
  <p:slideViewPr>
    <p:cSldViewPr snapToGrid="0">
      <p:cViewPr varScale="1">
        <p:scale>
          <a:sx n="67" d="100"/>
          <a:sy n="67" d="100"/>
        </p:scale>
        <p:origin x="208" y="6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8A09DE-4AC1-478B-BA92-DAAC39E93C8B}" type="doc">
      <dgm:prSet loTypeId="urn:microsoft.com/office/officeart/2008/layout/LinedList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69AE3A03-A665-42BC-83AB-CC87A9EC05E2}">
      <dgm:prSet custT="1"/>
      <dgm:spPr/>
      <dgm:t>
        <a:bodyPr/>
        <a:lstStyle/>
        <a:p>
          <a:r>
            <a:rPr lang="en-US" sz="2000" b="1" dirty="0"/>
            <a:t>Formal legitimacy</a:t>
          </a:r>
          <a:r>
            <a:rPr lang="en-US" sz="2000" dirty="0"/>
            <a:t>: broad global  membership, consensus-based </a:t>
          </a:r>
        </a:p>
      </dgm:t>
    </dgm:pt>
    <dgm:pt modelId="{22F7A58B-D7AB-4B2C-B97C-7F24420D7B36}" type="parTrans" cxnId="{A854C56D-1409-4944-9C56-9BA1F15AAB83}">
      <dgm:prSet/>
      <dgm:spPr/>
      <dgm:t>
        <a:bodyPr/>
        <a:lstStyle/>
        <a:p>
          <a:endParaRPr lang="en-US"/>
        </a:p>
      </dgm:t>
    </dgm:pt>
    <dgm:pt modelId="{A8F8BAF5-85B3-4896-A6E9-F480E37C3DD0}" type="sibTrans" cxnId="{A854C56D-1409-4944-9C56-9BA1F15AAB83}">
      <dgm:prSet/>
      <dgm:spPr/>
      <dgm:t>
        <a:bodyPr/>
        <a:lstStyle/>
        <a:p>
          <a:endParaRPr lang="en-US"/>
        </a:p>
      </dgm:t>
    </dgm:pt>
    <dgm:pt modelId="{FE497125-7C80-421F-8E5C-E8251A49905A}">
      <dgm:prSet custT="1"/>
      <dgm:spPr/>
      <dgm:t>
        <a:bodyPr/>
        <a:lstStyle/>
        <a:p>
          <a:r>
            <a:rPr lang="en-GB" sz="1600" b="1" dirty="0"/>
            <a:t>Legal implementation</a:t>
          </a:r>
          <a:r>
            <a:rPr lang="en-GB" sz="1600" dirty="0"/>
            <a:t>: ISO standards are widely used as the technical backbone of legal and regulatory systems. </a:t>
          </a:r>
          <a:r>
            <a:rPr lang="en-US" sz="1600" dirty="0"/>
            <a:t>Commonly adopted or incorporated into</a:t>
          </a:r>
        </a:p>
        <a:p>
          <a:r>
            <a:rPr lang="en-US" sz="1200" dirty="0"/>
            <a:t> </a:t>
          </a:r>
          <a:r>
            <a:rPr lang="en-US" sz="2000" dirty="0"/>
            <a:t>national law </a:t>
          </a:r>
        </a:p>
        <a:p>
          <a:r>
            <a:rPr lang="en-US" sz="2000" dirty="0"/>
            <a:t>international treaties </a:t>
          </a:r>
          <a:r>
            <a:rPr lang="en-GB" sz="2000" dirty="0"/>
            <a:t>(e.g.,</a:t>
          </a:r>
          <a:r>
            <a:rPr lang="en-US" sz="2000" dirty="0"/>
            <a:t> ICAO, IMO, Codex)</a:t>
          </a:r>
        </a:p>
      </dgm:t>
    </dgm:pt>
    <dgm:pt modelId="{22C9106D-7514-4802-9948-A86166BA4794}" type="parTrans" cxnId="{A796D311-3341-4BB5-82A7-53874BF74FE7}">
      <dgm:prSet/>
      <dgm:spPr/>
      <dgm:t>
        <a:bodyPr/>
        <a:lstStyle/>
        <a:p>
          <a:endParaRPr lang="en-US"/>
        </a:p>
      </dgm:t>
    </dgm:pt>
    <dgm:pt modelId="{07D3543A-DF23-4254-844B-EC137029F62C}" type="sibTrans" cxnId="{A796D311-3341-4BB5-82A7-53874BF74FE7}">
      <dgm:prSet/>
      <dgm:spPr/>
      <dgm:t>
        <a:bodyPr/>
        <a:lstStyle/>
        <a:p>
          <a:endParaRPr lang="en-US"/>
        </a:p>
      </dgm:t>
    </dgm:pt>
    <dgm:pt modelId="{5E1A63DD-6933-440F-BE58-6DF614912011}">
      <dgm:prSet custT="1"/>
      <dgm:spPr/>
      <dgm:t>
        <a:bodyPr/>
        <a:lstStyle/>
        <a:p>
          <a:r>
            <a:rPr lang="en-US" sz="2000" b="1" dirty="0"/>
            <a:t>Binding</a:t>
          </a:r>
          <a:r>
            <a:rPr lang="en-US" sz="2000" dirty="0"/>
            <a:t>: Through integration into national or international law it can become binding </a:t>
          </a:r>
        </a:p>
      </dgm:t>
    </dgm:pt>
    <dgm:pt modelId="{005BE81D-8EAE-4E30-B59B-14C63ABA9EAB}" type="parTrans" cxnId="{016F4384-20DB-465A-92CD-CEF0C4E67CFF}">
      <dgm:prSet/>
      <dgm:spPr/>
      <dgm:t>
        <a:bodyPr/>
        <a:lstStyle/>
        <a:p>
          <a:endParaRPr lang="en-US"/>
        </a:p>
      </dgm:t>
    </dgm:pt>
    <dgm:pt modelId="{E1AC339E-DD1F-4BBA-83A1-A40B16395997}" type="sibTrans" cxnId="{016F4384-20DB-465A-92CD-CEF0C4E67CFF}">
      <dgm:prSet/>
      <dgm:spPr/>
      <dgm:t>
        <a:bodyPr/>
        <a:lstStyle/>
        <a:p>
          <a:endParaRPr lang="en-US"/>
        </a:p>
      </dgm:t>
    </dgm:pt>
    <dgm:pt modelId="{5FE71A56-7E25-492E-80E1-DF994F1E88FA}">
      <dgm:prSet custT="1"/>
      <dgm:spPr/>
      <dgm:t>
        <a:bodyPr/>
        <a:lstStyle/>
        <a:p>
          <a:r>
            <a:rPr lang="en-US" sz="2000" b="1" dirty="0"/>
            <a:t>Legal </a:t>
          </a:r>
          <a:r>
            <a:rPr lang="en-US" sz="2000" b="1" dirty="0" err="1"/>
            <a:t>compatability</a:t>
          </a:r>
          <a:r>
            <a:rPr lang="en-US" sz="2000" dirty="0"/>
            <a:t>: Complies with international trade law TBT Agreement)</a:t>
          </a:r>
        </a:p>
      </dgm:t>
    </dgm:pt>
    <dgm:pt modelId="{5FA8A54E-29E5-4B11-B2B5-7067679864B3}" type="parTrans" cxnId="{890726D6-B3D4-4582-B732-8286FA30FFD2}">
      <dgm:prSet/>
      <dgm:spPr/>
      <dgm:t>
        <a:bodyPr/>
        <a:lstStyle/>
        <a:p>
          <a:endParaRPr lang="en-US"/>
        </a:p>
      </dgm:t>
    </dgm:pt>
    <dgm:pt modelId="{C516259E-27E5-47B0-93D8-ACA247E20279}" type="sibTrans" cxnId="{890726D6-B3D4-4582-B732-8286FA30FFD2}">
      <dgm:prSet/>
      <dgm:spPr/>
      <dgm:t>
        <a:bodyPr/>
        <a:lstStyle/>
        <a:p>
          <a:endParaRPr lang="en-US"/>
        </a:p>
      </dgm:t>
    </dgm:pt>
    <dgm:pt modelId="{40553657-FD8A-488E-A882-2BF3FD9DD15C}">
      <dgm:prSet custT="1"/>
      <dgm:spPr/>
      <dgm:t>
        <a:bodyPr/>
        <a:lstStyle/>
        <a:p>
          <a:r>
            <a:rPr lang="en-US" sz="2000" b="1" dirty="0"/>
            <a:t>Technical</a:t>
          </a:r>
          <a:r>
            <a:rPr lang="en-US" sz="2000" dirty="0"/>
            <a:t>: Absolves governments of the need to develop the technical guidance by themselves. </a:t>
          </a:r>
        </a:p>
      </dgm:t>
    </dgm:pt>
    <dgm:pt modelId="{35891AA1-AE96-4303-9767-8F0D58C21540}" type="parTrans" cxnId="{0C08F32F-5DBF-4AF0-A22F-3831615CB761}">
      <dgm:prSet/>
      <dgm:spPr/>
      <dgm:t>
        <a:bodyPr/>
        <a:lstStyle/>
        <a:p>
          <a:endParaRPr lang="en-US"/>
        </a:p>
      </dgm:t>
    </dgm:pt>
    <dgm:pt modelId="{72D0E24F-8CDC-43D9-AE2C-7C7F8D820F67}" type="sibTrans" cxnId="{0C08F32F-5DBF-4AF0-A22F-3831615CB761}">
      <dgm:prSet/>
      <dgm:spPr/>
      <dgm:t>
        <a:bodyPr/>
        <a:lstStyle/>
        <a:p>
          <a:endParaRPr lang="en-US"/>
        </a:p>
      </dgm:t>
    </dgm:pt>
    <dgm:pt modelId="{0D4555D1-1422-4D43-BBA7-DEC57F8ED4DE}" type="pres">
      <dgm:prSet presAssocID="{4B8A09DE-4AC1-478B-BA92-DAAC39E93C8B}" presName="vert0" presStyleCnt="0">
        <dgm:presLayoutVars>
          <dgm:dir/>
          <dgm:animOne val="branch"/>
          <dgm:animLvl val="lvl"/>
        </dgm:presLayoutVars>
      </dgm:prSet>
      <dgm:spPr/>
    </dgm:pt>
    <dgm:pt modelId="{844E0DBE-4C69-4542-B199-8E7E53254CC7}" type="pres">
      <dgm:prSet presAssocID="{40553657-FD8A-488E-A882-2BF3FD9DD15C}" presName="thickLine" presStyleLbl="alignNode1" presStyleIdx="0" presStyleCnt="5"/>
      <dgm:spPr/>
    </dgm:pt>
    <dgm:pt modelId="{7DB9140C-6769-B548-B49B-0B6DEB0F4511}" type="pres">
      <dgm:prSet presAssocID="{40553657-FD8A-488E-A882-2BF3FD9DD15C}" presName="horz1" presStyleCnt="0"/>
      <dgm:spPr/>
    </dgm:pt>
    <dgm:pt modelId="{36DB1669-2DFB-3B4C-BAD2-57592A2943E9}" type="pres">
      <dgm:prSet presAssocID="{40553657-FD8A-488E-A882-2BF3FD9DD15C}" presName="tx1" presStyleLbl="revTx" presStyleIdx="0" presStyleCnt="5"/>
      <dgm:spPr/>
    </dgm:pt>
    <dgm:pt modelId="{F2442FA9-AE07-A34F-9FB0-C0007A750E9C}" type="pres">
      <dgm:prSet presAssocID="{40553657-FD8A-488E-A882-2BF3FD9DD15C}" presName="vert1" presStyleCnt="0"/>
      <dgm:spPr/>
    </dgm:pt>
    <dgm:pt modelId="{C48F46AE-5651-324C-8096-97D21CE5A27B}" type="pres">
      <dgm:prSet presAssocID="{69AE3A03-A665-42BC-83AB-CC87A9EC05E2}" presName="thickLine" presStyleLbl="alignNode1" presStyleIdx="1" presStyleCnt="5"/>
      <dgm:spPr/>
    </dgm:pt>
    <dgm:pt modelId="{D98C9457-5B65-1349-9CEA-77F805A3FFD7}" type="pres">
      <dgm:prSet presAssocID="{69AE3A03-A665-42BC-83AB-CC87A9EC05E2}" presName="horz1" presStyleCnt="0"/>
      <dgm:spPr/>
    </dgm:pt>
    <dgm:pt modelId="{3A69B289-1E95-5B47-96CA-A7523D312C49}" type="pres">
      <dgm:prSet presAssocID="{69AE3A03-A665-42BC-83AB-CC87A9EC05E2}" presName="tx1" presStyleLbl="revTx" presStyleIdx="1" presStyleCnt="5"/>
      <dgm:spPr/>
    </dgm:pt>
    <dgm:pt modelId="{303B62B1-0A53-5740-9621-63627230F42D}" type="pres">
      <dgm:prSet presAssocID="{69AE3A03-A665-42BC-83AB-CC87A9EC05E2}" presName="vert1" presStyleCnt="0"/>
      <dgm:spPr/>
    </dgm:pt>
    <dgm:pt modelId="{26BDBC85-44AD-7E4D-B8CF-5862040DFF8C}" type="pres">
      <dgm:prSet presAssocID="{FE497125-7C80-421F-8E5C-E8251A49905A}" presName="thickLine" presStyleLbl="alignNode1" presStyleIdx="2" presStyleCnt="5"/>
      <dgm:spPr/>
    </dgm:pt>
    <dgm:pt modelId="{8D0CC88C-EDB6-0242-8B4B-1D931CFC8603}" type="pres">
      <dgm:prSet presAssocID="{FE497125-7C80-421F-8E5C-E8251A49905A}" presName="horz1" presStyleCnt="0"/>
      <dgm:spPr/>
    </dgm:pt>
    <dgm:pt modelId="{21CD5B93-D65E-FF40-88E8-AC5CA921B1CD}" type="pres">
      <dgm:prSet presAssocID="{FE497125-7C80-421F-8E5C-E8251A49905A}" presName="tx1" presStyleLbl="revTx" presStyleIdx="2" presStyleCnt="5" custScaleY="146476"/>
      <dgm:spPr/>
    </dgm:pt>
    <dgm:pt modelId="{86B22899-CBD0-C643-A661-624552FA0958}" type="pres">
      <dgm:prSet presAssocID="{FE497125-7C80-421F-8E5C-E8251A49905A}" presName="vert1" presStyleCnt="0"/>
      <dgm:spPr/>
    </dgm:pt>
    <dgm:pt modelId="{F8056B4D-F16E-2749-8E4B-C381874501E9}" type="pres">
      <dgm:prSet presAssocID="{5E1A63DD-6933-440F-BE58-6DF614912011}" presName="thickLine" presStyleLbl="alignNode1" presStyleIdx="3" presStyleCnt="5"/>
      <dgm:spPr/>
    </dgm:pt>
    <dgm:pt modelId="{55AF2B5B-5A82-6A4D-9D04-0D1B87F20FAF}" type="pres">
      <dgm:prSet presAssocID="{5E1A63DD-6933-440F-BE58-6DF614912011}" presName="horz1" presStyleCnt="0"/>
      <dgm:spPr/>
    </dgm:pt>
    <dgm:pt modelId="{578EB806-1D1D-D64C-9845-9D4E3FA46835}" type="pres">
      <dgm:prSet presAssocID="{5E1A63DD-6933-440F-BE58-6DF614912011}" presName="tx1" presStyleLbl="revTx" presStyleIdx="3" presStyleCnt="5"/>
      <dgm:spPr/>
    </dgm:pt>
    <dgm:pt modelId="{5071A751-4C36-F747-A7BB-2B3DA1162E01}" type="pres">
      <dgm:prSet presAssocID="{5E1A63DD-6933-440F-BE58-6DF614912011}" presName="vert1" presStyleCnt="0"/>
      <dgm:spPr/>
    </dgm:pt>
    <dgm:pt modelId="{2CBBEA55-1EC7-F044-B1CE-295E24646160}" type="pres">
      <dgm:prSet presAssocID="{5FE71A56-7E25-492E-80E1-DF994F1E88FA}" presName="thickLine" presStyleLbl="alignNode1" presStyleIdx="4" presStyleCnt="5"/>
      <dgm:spPr/>
    </dgm:pt>
    <dgm:pt modelId="{418F5421-396B-0241-BFE9-1D068634652F}" type="pres">
      <dgm:prSet presAssocID="{5FE71A56-7E25-492E-80E1-DF994F1E88FA}" presName="horz1" presStyleCnt="0"/>
      <dgm:spPr/>
    </dgm:pt>
    <dgm:pt modelId="{D0CAEC36-E30F-B44B-A23D-C0C046EEEA3A}" type="pres">
      <dgm:prSet presAssocID="{5FE71A56-7E25-492E-80E1-DF994F1E88FA}" presName="tx1" presStyleLbl="revTx" presStyleIdx="4" presStyleCnt="5"/>
      <dgm:spPr/>
    </dgm:pt>
    <dgm:pt modelId="{D32E6731-6561-0A4D-9845-F7AF26E1E3E1}" type="pres">
      <dgm:prSet presAssocID="{5FE71A56-7E25-492E-80E1-DF994F1E88FA}" presName="vert1" presStyleCnt="0"/>
      <dgm:spPr/>
    </dgm:pt>
  </dgm:ptLst>
  <dgm:cxnLst>
    <dgm:cxn modelId="{F3CBB609-BF03-A545-9186-694F06241B8E}" type="presOf" srcId="{69AE3A03-A665-42BC-83AB-CC87A9EC05E2}" destId="{3A69B289-1E95-5B47-96CA-A7523D312C49}" srcOrd="0" destOrd="0" presId="urn:microsoft.com/office/officeart/2008/layout/LinedList"/>
    <dgm:cxn modelId="{A796D311-3341-4BB5-82A7-53874BF74FE7}" srcId="{4B8A09DE-4AC1-478B-BA92-DAAC39E93C8B}" destId="{FE497125-7C80-421F-8E5C-E8251A49905A}" srcOrd="2" destOrd="0" parTransId="{22C9106D-7514-4802-9948-A86166BA4794}" sibTransId="{07D3543A-DF23-4254-844B-EC137029F62C}"/>
    <dgm:cxn modelId="{0C08F32F-5DBF-4AF0-A22F-3831615CB761}" srcId="{4B8A09DE-4AC1-478B-BA92-DAAC39E93C8B}" destId="{40553657-FD8A-488E-A882-2BF3FD9DD15C}" srcOrd="0" destOrd="0" parTransId="{35891AA1-AE96-4303-9767-8F0D58C21540}" sibTransId="{72D0E24F-8CDC-43D9-AE2C-7C7F8D820F67}"/>
    <dgm:cxn modelId="{649DC132-4949-3844-BF71-8110CD71E713}" type="presOf" srcId="{FE497125-7C80-421F-8E5C-E8251A49905A}" destId="{21CD5B93-D65E-FF40-88E8-AC5CA921B1CD}" srcOrd="0" destOrd="0" presId="urn:microsoft.com/office/officeart/2008/layout/LinedList"/>
    <dgm:cxn modelId="{E6C31D49-56A4-DD4F-A22B-8C02764A3F57}" type="presOf" srcId="{5E1A63DD-6933-440F-BE58-6DF614912011}" destId="{578EB806-1D1D-D64C-9845-9D4E3FA46835}" srcOrd="0" destOrd="0" presId="urn:microsoft.com/office/officeart/2008/layout/LinedList"/>
    <dgm:cxn modelId="{ACC9765D-07FB-0C40-9F48-2709786A77F1}" type="presOf" srcId="{4B8A09DE-4AC1-478B-BA92-DAAC39E93C8B}" destId="{0D4555D1-1422-4D43-BBA7-DEC57F8ED4DE}" srcOrd="0" destOrd="0" presId="urn:microsoft.com/office/officeart/2008/layout/LinedList"/>
    <dgm:cxn modelId="{A854C56D-1409-4944-9C56-9BA1F15AAB83}" srcId="{4B8A09DE-4AC1-478B-BA92-DAAC39E93C8B}" destId="{69AE3A03-A665-42BC-83AB-CC87A9EC05E2}" srcOrd="1" destOrd="0" parTransId="{22F7A58B-D7AB-4B2C-B97C-7F24420D7B36}" sibTransId="{A8F8BAF5-85B3-4896-A6E9-F480E37C3DD0}"/>
    <dgm:cxn modelId="{016F4384-20DB-465A-92CD-CEF0C4E67CFF}" srcId="{4B8A09DE-4AC1-478B-BA92-DAAC39E93C8B}" destId="{5E1A63DD-6933-440F-BE58-6DF614912011}" srcOrd="3" destOrd="0" parTransId="{005BE81D-8EAE-4E30-B59B-14C63ABA9EAB}" sibTransId="{E1AC339E-DD1F-4BBA-83A1-A40B16395997}"/>
    <dgm:cxn modelId="{A2ADD0A9-C37C-0642-83F0-AFD450D3CC70}" type="presOf" srcId="{40553657-FD8A-488E-A882-2BF3FD9DD15C}" destId="{36DB1669-2DFB-3B4C-BAD2-57592A2943E9}" srcOrd="0" destOrd="0" presId="urn:microsoft.com/office/officeart/2008/layout/LinedList"/>
    <dgm:cxn modelId="{890726D6-B3D4-4582-B732-8286FA30FFD2}" srcId="{4B8A09DE-4AC1-478B-BA92-DAAC39E93C8B}" destId="{5FE71A56-7E25-492E-80E1-DF994F1E88FA}" srcOrd="4" destOrd="0" parTransId="{5FA8A54E-29E5-4B11-B2B5-7067679864B3}" sibTransId="{C516259E-27E5-47B0-93D8-ACA247E20279}"/>
    <dgm:cxn modelId="{600D02EF-060B-B042-B131-ACEA9C0BD365}" type="presOf" srcId="{5FE71A56-7E25-492E-80E1-DF994F1E88FA}" destId="{D0CAEC36-E30F-B44B-A23D-C0C046EEEA3A}" srcOrd="0" destOrd="0" presId="urn:microsoft.com/office/officeart/2008/layout/LinedList"/>
    <dgm:cxn modelId="{9B5A5654-C5A8-714E-B734-B50245B3CF9D}" type="presParOf" srcId="{0D4555D1-1422-4D43-BBA7-DEC57F8ED4DE}" destId="{844E0DBE-4C69-4542-B199-8E7E53254CC7}" srcOrd="0" destOrd="0" presId="urn:microsoft.com/office/officeart/2008/layout/LinedList"/>
    <dgm:cxn modelId="{8C8D95F7-C268-554C-AFC4-F98F05E2B51E}" type="presParOf" srcId="{0D4555D1-1422-4D43-BBA7-DEC57F8ED4DE}" destId="{7DB9140C-6769-B548-B49B-0B6DEB0F4511}" srcOrd="1" destOrd="0" presId="urn:microsoft.com/office/officeart/2008/layout/LinedList"/>
    <dgm:cxn modelId="{3E370241-6DFB-1C47-96FF-347AF8680B6D}" type="presParOf" srcId="{7DB9140C-6769-B548-B49B-0B6DEB0F4511}" destId="{36DB1669-2DFB-3B4C-BAD2-57592A2943E9}" srcOrd="0" destOrd="0" presId="urn:microsoft.com/office/officeart/2008/layout/LinedList"/>
    <dgm:cxn modelId="{235D643C-7102-9C4F-8ECD-CC0E22000940}" type="presParOf" srcId="{7DB9140C-6769-B548-B49B-0B6DEB0F4511}" destId="{F2442FA9-AE07-A34F-9FB0-C0007A750E9C}" srcOrd="1" destOrd="0" presId="urn:microsoft.com/office/officeart/2008/layout/LinedList"/>
    <dgm:cxn modelId="{DA2B482C-8B34-6946-B555-6A1AAE42CFCD}" type="presParOf" srcId="{0D4555D1-1422-4D43-BBA7-DEC57F8ED4DE}" destId="{C48F46AE-5651-324C-8096-97D21CE5A27B}" srcOrd="2" destOrd="0" presId="urn:microsoft.com/office/officeart/2008/layout/LinedList"/>
    <dgm:cxn modelId="{C06BE87E-FC88-9C41-ABF4-90D66C01BA20}" type="presParOf" srcId="{0D4555D1-1422-4D43-BBA7-DEC57F8ED4DE}" destId="{D98C9457-5B65-1349-9CEA-77F805A3FFD7}" srcOrd="3" destOrd="0" presId="urn:microsoft.com/office/officeart/2008/layout/LinedList"/>
    <dgm:cxn modelId="{97489A85-3376-1C41-B746-C7B42D646653}" type="presParOf" srcId="{D98C9457-5B65-1349-9CEA-77F805A3FFD7}" destId="{3A69B289-1E95-5B47-96CA-A7523D312C49}" srcOrd="0" destOrd="0" presId="urn:microsoft.com/office/officeart/2008/layout/LinedList"/>
    <dgm:cxn modelId="{2A703B4D-84F3-B445-BFD5-46B00240C696}" type="presParOf" srcId="{D98C9457-5B65-1349-9CEA-77F805A3FFD7}" destId="{303B62B1-0A53-5740-9621-63627230F42D}" srcOrd="1" destOrd="0" presId="urn:microsoft.com/office/officeart/2008/layout/LinedList"/>
    <dgm:cxn modelId="{18DF0121-FE33-2742-9AEF-9B903B210F17}" type="presParOf" srcId="{0D4555D1-1422-4D43-BBA7-DEC57F8ED4DE}" destId="{26BDBC85-44AD-7E4D-B8CF-5862040DFF8C}" srcOrd="4" destOrd="0" presId="urn:microsoft.com/office/officeart/2008/layout/LinedList"/>
    <dgm:cxn modelId="{C213834E-0DDA-5B4E-A2CD-485F248039F6}" type="presParOf" srcId="{0D4555D1-1422-4D43-BBA7-DEC57F8ED4DE}" destId="{8D0CC88C-EDB6-0242-8B4B-1D931CFC8603}" srcOrd="5" destOrd="0" presId="urn:microsoft.com/office/officeart/2008/layout/LinedList"/>
    <dgm:cxn modelId="{736E5862-D8B9-AD4E-A807-1D1CD449FA86}" type="presParOf" srcId="{8D0CC88C-EDB6-0242-8B4B-1D931CFC8603}" destId="{21CD5B93-D65E-FF40-88E8-AC5CA921B1CD}" srcOrd="0" destOrd="0" presId="urn:microsoft.com/office/officeart/2008/layout/LinedList"/>
    <dgm:cxn modelId="{E049EDF4-A1B1-9E4E-ABF0-75CC6B1D9029}" type="presParOf" srcId="{8D0CC88C-EDB6-0242-8B4B-1D931CFC8603}" destId="{86B22899-CBD0-C643-A661-624552FA0958}" srcOrd="1" destOrd="0" presId="urn:microsoft.com/office/officeart/2008/layout/LinedList"/>
    <dgm:cxn modelId="{B7F26D79-73A2-1145-AB81-B9AE0FF05653}" type="presParOf" srcId="{0D4555D1-1422-4D43-BBA7-DEC57F8ED4DE}" destId="{F8056B4D-F16E-2749-8E4B-C381874501E9}" srcOrd="6" destOrd="0" presId="urn:microsoft.com/office/officeart/2008/layout/LinedList"/>
    <dgm:cxn modelId="{36021BD6-65B3-EF4E-8394-09E1C35119CC}" type="presParOf" srcId="{0D4555D1-1422-4D43-BBA7-DEC57F8ED4DE}" destId="{55AF2B5B-5A82-6A4D-9D04-0D1B87F20FAF}" srcOrd="7" destOrd="0" presId="urn:microsoft.com/office/officeart/2008/layout/LinedList"/>
    <dgm:cxn modelId="{D159EF96-1975-2242-B3B2-D38C4258E158}" type="presParOf" srcId="{55AF2B5B-5A82-6A4D-9D04-0D1B87F20FAF}" destId="{578EB806-1D1D-D64C-9845-9D4E3FA46835}" srcOrd="0" destOrd="0" presId="urn:microsoft.com/office/officeart/2008/layout/LinedList"/>
    <dgm:cxn modelId="{57FE4271-E5DE-3F46-80AA-B2CC852B6FC5}" type="presParOf" srcId="{55AF2B5B-5A82-6A4D-9D04-0D1B87F20FAF}" destId="{5071A751-4C36-F747-A7BB-2B3DA1162E01}" srcOrd="1" destOrd="0" presId="urn:microsoft.com/office/officeart/2008/layout/LinedList"/>
    <dgm:cxn modelId="{C512BB85-703B-544A-9A31-006DFA2DD607}" type="presParOf" srcId="{0D4555D1-1422-4D43-BBA7-DEC57F8ED4DE}" destId="{2CBBEA55-1EC7-F044-B1CE-295E24646160}" srcOrd="8" destOrd="0" presId="urn:microsoft.com/office/officeart/2008/layout/LinedList"/>
    <dgm:cxn modelId="{2A1E1F1F-EE99-074F-A319-0D464934A5D0}" type="presParOf" srcId="{0D4555D1-1422-4D43-BBA7-DEC57F8ED4DE}" destId="{418F5421-396B-0241-BFE9-1D068634652F}" srcOrd="9" destOrd="0" presId="urn:microsoft.com/office/officeart/2008/layout/LinedList"/>
    <dgm:cxn modelId="{CD41DB19-54BA-6349-9F32-C59934D43824}" type="presParOf" srcId="{418F5421-396B-0241-BFE9-1D068634652F}" destId="{D0CAEC36-E30F-B44B-A23D-C0C046EEEA3A}" srcOrd="0" destOrd="0" presId="urn:microsoft.com/office/officeart/2008/layout/LinedList"/>
    <dgm:cxn modelId="{8EE17620-CB48-534E-9F0F-E7F3FC8B8C69}" type="presParOf" srcId="{418F5421-396B-0241-BFE9-1D068634652F}" destId="{D32E6731-6561-0A4D-9845-F7AF26E1E3E1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4E0DBE-4C69-4542-B199-8E7E53254CC7}">
      <dsp:nvSpPr>
        <dsp:cNvPr id="0" name=""/>
        <dsp:cNvSpPr/>
      </dsp:nvSpPr>
      <dsp:spPr>
        <a:xfrm>
          <a:off x="0" y="1965"/>
          <a:ext cx="630372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DB1669-2DFB-3B4C-BAD2-57592A2943E9}">
      <dsp:nvSpPr>
        <dsp:cNvPr id="0" name=""/>
        <dsp:cNvSpPr/>
      </dsp:nvSpPr>
      <dsp:spPr>
        <a:xfrm>
          <a:off x="0" y="1965"/>
          <a:ext cx="6303729" cy="10168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Technical</a:t>
          </a:r>
          <a:r>
            <a:rPr lang="en-US" sz="2000" kern="1200" dirty="0"/>
            <a:t>: Absolves governments of the need to develop the technical guidance by themselves. </a:t>
          </a:r>
        </a:p>
      </dsp:txBody>
      <dsp:txXfrm>
        <a:off x="0" y="1965"/>
        <a:ext cx="6303729" cy="1016862"/>
      </dsp:txXfrm>
    </dsp:sp>
    <dsp:sp modelId="{C48F46AE-5651-324C-8096-97D21CE5A27B}">
      <dsp:nvSpPr>
        <dsp:cNvPr id="0" name=""/>
        <dsp:cNvSpPr/>
      </dsp:nvSpPr>
      <dsp:spPr>
        <a:xfrm>
          <a:off x="0" y="1018827"/>
          <a:ext cx="630372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69B289-1E95-5B47-96CA-A7523D312C49}">
      <dsp:nvSpPr>
        <dsp:cNvPr id="0" name=""/>
        <dsp:cNvSpPr/>
      </dsp:nvSpPr>
      <dsp:spPr>
        <a:xfrm>
          <a:off x="0" y="1018827"/>
          <a:ext cx="6303729" cy="10168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Formal legitimacy</a:t>
          </a:r>
          <a:r>
            <a:rPr lang="en-US" sz="2000" kern="1200" dirty="0"/>
            <a:t>: broad global  membership, consensus-based </a:t>
          </a:r>
        </a:p>
      </dsp:txBody>
      <dsp:txXfrm>
        <a:off x="0" y="1018827"/>
        <a:ext cx="6303729" cy="1016862"/>
      </dsp:txXfrm>
    </dsp:sp>
    <dsp:sp modelId="{26BDBC85-44AD-7E4D-B8CF-5862040DFF8C}">
      <dsp:nvSpPr>
        <dsp:cNvPr id="0" name=""/>
        <dsp:cNvSpPr/>
      </dsp:nvSpPr>
      <dsp:spPr>
        <a:xfrm>
          <a:off x="0" y="2035689"/>
          <a:ext cx="630372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CD5B93-D65E-FF40-88E8-AC5CA921B1CD}">
      <dsp:nvSpPr>
        <dsp:cNvPr id="0" name=""/>
        <dsp:cNvSpPr/>
      </dsp:nvSpPr>
      <dsp:spPr>
        <a:xfrm>
          <a:off x="0" y="2035689"/>
          <a:ext cx="6297573" cy="14894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Legal implementation</a:t>
          </a:r>
          <a:r>
            <a:rPr lang="en-GB" sz="1600" kern="1200" dirty="0"/>
            <a:t>: ISO standards are widely used as the technical backbone of legal and regulatory systems. </a:t>
          </a:r>
          <a:r>
            <a:rPr lang="en-US" sz="1600" kern="1200" dirty="0"/>
            <a:t>Commonly adopted or incorporated into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 </a:t>
          </a:r>
          <a:r>
            <a:rPr lang="en-US" sz="2000" kern="1200" dirty="0"/>
            <a:t>national law 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international treaties </a:t>
          </a:r>
          <a:r>
            <a:rPr lang="en-GB" sz="2000" kern="1200" dirty="0"/>
            <a:t>(e.g.,</a:t>
          </a:r>
          <a:r>
            <a:rPr lang="en-US" sz="2000" kern="1200" dirty="0"/>
            <a:t> ICAO, IMO, Codex)</a:t>
          </a:r>
        </a:p>
      </dsp:txBody>
      <dsp:txXfrm>
        <a:off x="0" y="2035689"/>
        <a:ext cx="6297573" cy="1489459"/>
      </dsp:txXfrm>
    </dsp:sp>
    <dsp:sp modelId="{F8056B4D-F16E-2749-8E4B-C381874501E9}">
      <dsp:nvSpPr>
        <dsp:cNvPr id="0" name=""/>
        <dsp:cNvSpPr/>
      </dsp:nvSpPr>
      <dsp:spPr>
        <a:xfrm>
          <a:off x="0" y="3525149"/>
          <a:ext cx="630372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8EB806-1D1D-D64C-9845-9D4E3FA46835}">
      <dsp:nvSpPr>
        <dsp:cNvPr id="0" name=""/>
        <dsp:cNvSpPr/>
      </dsp:nvSpPr>
      <dsp:spPr>
        <a:xfrm>
          <a:off x="0" y="3525149"/>
          <a:ext cx="6303729" cy="10168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Binding</a:t>
          </a:r>
          <a:r>
            <a:rPr lang="en-US" sz="2000" kern="1200" dirty="0"/>
            <a:t>: Through integration into national or international law it can become binding </a:t>
          </a:r>
        </a:p>
      </dsp:txBody>
      <dsp:txXfrm>
        <a:off x="0" y="3525149"/>
        <a:ext cx="6303729" cy="1016862"/>
      </dsp:txXfrm>
    </dsp:sp>
    <dsp:sp modelId="{2CBBEA55-1EC7-F044-B1CE-295E24646160}">
      <dsp:nvSpPr>
        <dsp:cNvPr id="0" name=""/>
        <dsp:cNvSpPr/>
      </dsp:nvSpPr>
      <dsp:spPr>
        <a:xfrm>
          <a:off x="0" y="4542011"/>
          <a:ext cx="630372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CAEC36-E30F-B44B-A23D-C0C046EEEA3A}">
      <dsp:nvSpPr>
        <dsp:cNvPr id="0" name=""/>
        <dsp:cNvSpPr/>
      </dsp:nvSpPr>
      <dsp:spPr>
        <a:xfrm>
          <a:off x="0" y="4542011"/>
          <a:ext cx="6303729" cy="10168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Legal </a:t>
          </a:r>
          <a:r>
            <a:rPr lang="en-US" sz="2000" b="1" kern="1200" dirty="0" err="1"/>
            <a:t>compatability</a:t>
          </a:r>
          <a:r>
            <a:rPr lang="en-US" sz="2000" kern="1200" dirty="0"/>
            <a:t>: Complies with international trade law TBT Agreement)</a:t>
          </a:r>
        </a:p>
      </dsp:txBody>
      <dsp:txXfrm>
        <a:off x="0" y="4542011"/>
        <a:ext cx="6303729" cy="10168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8284B9-8566-F847-AEDE-72D027D8FEA3}" type="datetimeFigureOut">
              <a:rPr lang="en-US" smtClean="0"/>
              <a:t>11/14/25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55906D-222C-CD45-8A6E-699D0F154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578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B25465-0438-A34C-8EAC-6B4F104CA6F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88795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B25465-0438-A34C-8EAC-6B4F104CA6F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9723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FB466F-8D91-5317-F253-9D1389E9EE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69573E-E242-6649-2BAB-14EB4A59FA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0D6740-A22F-BDC6-5FD7-2D0FD4BA8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3983C-FC68-C54A-BC7C-DCAC4647C0A2}" type="datetimeFigureOut">
              <a:rPr lang="en-US" smtClean="0"/>
              <a:t>11/14/25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4E63F-50CE-7267-1A5E-87D647657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965575-113D-80C2-6D11-054CC76F34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0FFF0-AD1F-8945-9972-110AF94385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5551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EBB0A8-ED98-B735-B2B5-998CAF8BCB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F10783-E040-5707-958D-F72E962BA5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21E477-38B5-5769-3654-37D67B7EAB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3983C-FC68-C54A-BC7C-DCAC4647C0A2}" type="datetimeFigureOut">
              <a:rPr lang="en-US" smtClean="0"/>
              <a:t>11/14/25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2CBFDF-956F-2EE8-4F99-FA6E58F26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B52578-A7A9-1723-19B2-075358A29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0FFF0-AD1F-8945-9972-110AF94385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122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C5797E-DCF8-CC18-15A6-F9E4CACDEC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21B985-777D-07AB-A9F7-63F32B4FD5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009A1F-2B66-0CAB-8791-E11B81BDA8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3983C-FC68-C54A-BC7C-DCAC4647C0A2}" type="datetimeFigureOut">
              <a:rPr lang="en-US" smtClean="0"/>
              <a:t>11/14/25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4EEE4E-14E5-208A-9EFB-03C1A34A9B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C0EC07-DFD9-F6FD-377D-5CDF969901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0FFF0-AD1F-8945-9972-110AF94385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3011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F7D592-9695-C215-4504-2126CA399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FB3B51-A1E0-C5D4-D7A8-1BF403617A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4DFE61-D1C1-3CDD-309F-8A927979C5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16416B-48E6-B936-19D7-0A9FDB2EE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3983C-FC68-C54A-BC7C-DCAC4647C0A2}" type="datetimeFigureOut">
              <a:rPr lang="en-US" smtClean="0"/>
              <a:t>11/14/25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94160A-304B-5DB7-C61D-DE1C4DA59F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70CFF1-2717-98D6-64B5-FC227ECD2A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0FFF0-AD1F-8945-9972-110AF94385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52289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2B676-6C07-1D75-E8F3-42BFAF83AF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337F5E-5492-CF58-29E6-ABD040389B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94AB4D-5F5F-7B7A-C07D-908F47F388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3229B82-F9EA-3C81-1460-C8407F418B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65E548-4FB9-F460-199F-65F0A6F7DE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1BCEB99-E9F5-DE79-3E77-C988C85E0C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3983C-FC68-C54A-BC7C-DCAC4647C0A2}" type="datetimeFigureOut">
              <a:rPr lang="en-US" smtClean="0"/>
              <a:t>11/14/25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62E2228-82C9-13BF-CF04-6508A2FA4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6B9E3A4-3FCA-C29F-5652-B606FFBCB0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0FFF0-AD1F-8945-9972-110AF94385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312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0BEC23-0940-FF6C-0990-16E6F010C4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504663-F1C8-9282-05BB-F245B2E83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3983C-FC68-C54A-BC7C-DCAC4647C0A2}" type="datetimeFigureOut">
              <a:rPr lang="en-US" smtClean="0"/>
              <a:t>11/14/25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2FF25B3-A1DA-14C6-9923-F84C05095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EF99F7-10B4-0E33-D811-EEEAE5309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0FFF0-AD1F-8945-9972-110AF94385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016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7C50818-9DB6-D455-D1D6-3D60DA1B5D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3983C-FC68-C54A-BC7C-DCAC4647C0A2}" type="datetimeFigureOut">
              <a:rPr lang="en-US" smtClean="0"/>
              <a:t>11/14/25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ED2E0E5-0C29-5881-1D88-621FC1A3C9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681F7E-0846-41C4-387F-6EB30055C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0FFF0-AD1F-8945-9972-110AF94385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1553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01C60-EEC5-C0F3-C8A6-CD94AB9045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805254-BA6B-B09D-5C4F-04202AF481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2B30BA-7FE9-9583-2886-5500039D03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135D24-65A8-7196-551F-E5967102C0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3983C-FC68-C54A-BC7C-DCAC4647C0A2}" type="datetimeFigureOut">
              <a:rPr lang="en-US" smtClean="0"/>
              <a:t>11/14/25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DE0848-462E-AD83-81D7-D8DF3BF0DB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80A5D5-5FD3-C080-7EA4-C3EEBD74A4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0FFF0-AD1F-8945-9972-110AF94385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54704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4DB054-B21A-54FE-1C93-D6E6753D56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86D6DB7-7E16-1093-0815-C512CEE468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EFEEFA-979A-5868-E029-E1C727E16E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851858-A89B-2415-6223-5DE4593CCE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3983C-FC68-C54A-BC7C-DCAC4647C0A2}" type="datetimeFigureOut">
              <a:rPr lang="en-US" smtClean="0"/>
              <a:t>11/14/25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29133B-4BD0-27B5-E2F2-151CF564B1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452923-D022-D6AE-A526-D18589CF8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0FFF0-AD1F-8945-9972-110AF94385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6378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F291EC-21BD-3628-A115-D2770D2CB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A05CE8-16D0-3A7D-566F-E253D511CB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4C3302-A36A-BB97-D640-C0E74332C3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3983C-FC68-C54A-BC7C-DCAC4647C0A2}" type="datetimeFigureOut">
              <a:rPr lang="en-US" smtClean="0"/>
              <a:t>11/14/25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375B22-CBE3-DF6D-68F1-E46DA5B16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D3B81A-6B12-3E24-F353-349FEA952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0FFF0-AD1F-8945-9972-110AF94385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7193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4BD6212-1097-6D17-CBA5-468FCAD28C9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357C99-3E5B-FDA9-BBF7-F38E418262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2B18B-D9A7-7D99-BDC5-E3FAB9420C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3983C-FC68-C54A-BC7C-DCAC4647C0A2}" type="datetimeFigureOut">
              <a:rPr lang="en-US" smtClean="0"/>
              <a:t>11/14/25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68F235-4829-9185-2D65-30C863C30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9DB5DC-35BB-1F43-E39E-E3624315B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0FFF0-AD1F-8945-9972-110AF94385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936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93CFE42-5C1D-1AA8-D909-04F3E448A1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451A09-DEF0-80AA-B3AB-10766756C8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7AE303-B805-8096-95C1-DF433AA5B9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673983C-FC68-C54A-BC7C-DCAC4647C0A2}" type="datetimeFigureOut">
              <a:rPr lang="en-US" smtClean="0"/>
              <a:t>11/14/25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72D62F-4BB0-9932-6617-50242690F5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C5D331-D9E5-EAF8-3AEF-722E1072D1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0D0FFF0-AD1F-8945-9972-110AF94385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401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ayelet@ayeletberman.com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linkedin.com/in/ayeletberma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ABD978-5B7D-8921-CADD-EEF09B5C06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13635" y="1028034"/>
            <a:ext cx="4613300" cy="3163224"/>
          </a:xfrm>
        </p:spPr>
        <p:txBody>
          <a:bodyPr anchor="t">
            <a:normAutofit fontScale="90000"/>
          </a:bodyPr>
          <a:lstStyle/>
          <a:p>
            <a:pPr algn="l"/>
            <a:r>
              <a:rPr lang="en-SG" sz="4800" dirty="0"/>
              <a:t>Elevating Global Biosecurity through International Standards</a:t>
            </a:r>
            <a:endParaRPr lang="en-US" sz="48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234030-E8CF-E6C7-767D-60F43C810A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0773" y="3638549"/>
            <a:ext cx="4756162" cy="552709"/>
          </a:xfrm>
        </p:spPr>
        <p:txBody>
          <a:bodyPr anchor="b">
            <a:normAutofit fontScale="85000" lnSpcReduction="10000"/>
          </a:bodyPr>
          <a:lstStyle/>
          <a:p>
            <a:pPr algn="l"/>
            <a:r>
              <a:rPr lang="en-US" dirty="0"/>
              <a:t>IBBIS event,  6 November 2025, Singapore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3073E0-4A59-A625-620F-1BBDCBECF80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-3" b="-3"/>
          <a:stretch>
            <a:fillRect/>
          </a:stretch>
        </p:blipFill>
        <p:spPr>
          <a:xfrm>
            <a:off x="6096000" y="1012536"/>
            <a:ext cx="4756162" cy="4756162"/>
          </a:xfrm>
          <a:custGeom>
            <a:avLst/>
            <a:gdLst/>
            <a:ahLst/>
            <a:cxnLst/>
            <a:rect l="l" t="t" r="r" b="b"/>
            <a:pathLst>
              <a:path w="5031136" h="5031136">
                <a:moveTo>
                  <a:pt x="2515568" y="0"/>
                </a:moveTo>
                <a:cubicBezTo>
                  <a:pt x="3904878" y="0"/>
                  <a:pt x="5031136" y="1126258"/>
                  <a:pt x="5031136" y="2515568"/>
                </a:cubicBezTo>
                <a:cubicBezTo>
                  <a:pt x="5031136" y="3904878"/>
                  <a:pt x="3904878" y="5031136"/>
                  <a:pt x="2515568" y="5031136"/>
                </a:cubicBezTo>
                <a:cubicBezTo>
                  <a:pt x="1126258" y="5031136"/>
                  <a:pt x="0" y="3904878"/>
                  <a:pt x="0" y="2515568"/>
                </a:cubicBezTo>
                <a:cubicBezTo>
                  <a:pt x="0" y="1126258"/>
                  <a:pt x="1126258" y="0"/>
                  <a:pt x="2515568" y="0"/>
                </a:cubicBez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14ECE71-9421-0ED8-3D70-02377F3F62B9}"/>
              </a:ext>
            </a:extLst>
          </p:cNvPr>
          <p:cNvSpPr txBox="1"/>
          <p:nvPr/>
        </p:nvSpPr>
        <p:spPr>
          <a:xfrm>
            <a:off x="1013632" y="4849900"/>
            <a:ext cx="47561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Ayelet Berman, LLB, PhD</a:t>
            </a:r>
            <a:endParaRPr lang="en-US" dirty="0"/>
          </a:p>
          <a:p>
            <a:r>
              <a:rPr lang="en-US" i="1" dirty="0"/>
              <a:t>Visiting Associate Professor</a:t>
            </a:r>
          </a:p>
          <a:p>
            <a:r>
              <a:rPr lang="en-US" i="1" dirty="0"/>
              <a:t>Asia Centre for Health Security</a:t>
            </a:r>
          </a:p>
          <a:p>
            <a:r>
              <a:rPr lang="en-US" i="1" dirty="0"/>
              <a:t>National University of Singapore </a:t>
            </a:r>
          </a:p>
        </p:txBody>
      </p:sp>
      <p:pic>
        <p:nvPicPr>
          <p:cNvPr id="8" name="Picture 7" descr="A logo with blue and green letters&#10;&#10;AI-generated content may be incorrect.">
            <a:extLst>
              <a:ext uri="{FF2B5EF4-FFF2-40B4-BE49-F238E27FC236}">
                <a16:creationId xmlns:a16="http://schemas.microsoft.com/office/drawing/2014/main" id="{182F72DE-1E45-DE57-6735-7D14E798A6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4320" y="6050229"/>
            <a:ext cx="1848095" cy="739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17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3245F62-CCC4-49E4-B95B-EA6C1E790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0D9E0D-82C1-E27A-1322-85F5992486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8882" y="3577456"/>
            <a:ext cx="10909640" cy="1687814"/>
          </a:xfrm>
        </p:spPr>
        <p:txBody>
          <a:bodyPr anchor="b">
            <a:normAutofit/>
          </a:bodyPr>
          <a:lstStyle/>
          <a:p>
            <a:r>
              <a:rPr lang="en-US" sz="5600"/>
              <a:t>Innovation in biotechnology  is only as secure as its weakest link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62F2DA-E479-0F6B-A83A-6549B40818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8881" y="5660607"/>
            <a:ext cx="10909643" cy="552659"/>
          </a:xfrm>
        </p:spPr>
        <p:txBody>
          <a:bodyPr anchor="t">
            <a:normAutofit/>
          </a:bodyPr>
          <a:lstStyle/>
          <a:p>
            <a:endParaRPr lang="en-US"/>
          </a:p>
        </p:txBody>
      </p:sp>
      <p:pic>
        <p:nvPicPr>
          <p:cNvPr id="5" name="Picture 4" descr="A broken chain with a broken link&#10;&#10;AI-generated content may be incorrect.">
            <a:extLst>
              <a:ext uri="{FF2B5EF4-FFF2-40B4-BE49-F238E27FC236}">
                <a16:creationId xmlns:a16="http://schemas.microsoft.com/office/drawing/2014/main" id="{642FA5B4-A1E7-05BE-2170-F5CD977C70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9051" y="591670"/>
            <a:ext cx="5149302" cy="2742004"/>
          </a:xfrm>
          <a:prstGeom prst="rect">
            <a:avLst/>
          </a:prstGeom>
        </p:spPr>
      </p:pic>
      <p:sp>
        <p:nvSpPr>
          <p:cNvPr id="12" name="sketch line">
            <a:extLst>
              <a:ext uri="{FF2B5EF4-FFF2-40B4-BE49-F238E27FC236}">
                <a16:creationId xmlns:a16="http://schemas.microsoft.com/office/drawing/2014/main" id="{E6C0DD6B-6AA3-448F-9B99-8386295BC1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702" y="5509052"/>
            <a:ext cx="4572000" cy="18288"/>
          </a:xfrm>
          <a:custGeom>
            <a:avLst/>
            <a:gdLst>
              <a:gd name="connsiteX0" fmla="*/ 0 w 4572000"/>
              <a:gd name="connsiteY0" fmla="*/ 0 h 18288"/>
              <a:gd name="connsiteX1" fmla="*/ 515983 w 4572000"/>
              <a:gd name="connsiteY1" fmla="*/ 0 h 18288"/>
              <a:gd name="connsiteX2" fmla="*/ 1031966 w 4572000"/>
              <a:gd name="connsiteY2" fmla="*/ 0 h 18288"/>
              <a:gd name="connsiteX3" fmla="*/ 1639389 w 4572000"/>
              <a:gd name="connsiteY3" fmla="*/ 0 h 18288"/>
              <a:gd name="connsiteX4" fmla="*/ 2383971 w 4572000"/>
              <a:gd name="connsiteY4" fmla="*/ 0 h 18288"/>
              <a:gd name="connsiteX5" fmla="*/ 2945674 w 4572000"/>
              <a:gd name="connsiteY5" fmla="*/ 0 h 18288"/>
              <a:gd name="connsiteX6" fmla="*/ 3507377 w 4572000"/>
              <a:gd name="connsiteY6" fmla="*/ 0 h 18288"/>
              <a:gd name="connsiteX7" fmla="*/ 4572000 w 4572000"/>
              <a:gd name="connsiteY7" fmla="*/ 0 h 18288"/>
              <a:gd name="connsiteX8" fmla="*/ 4572000 w 4572000"/>
              <a:gd name="connsiteY8" fmla="*/ 18288 h 18288"/>
              <a:gd name="connsiteX9" fmla="*/ 3873137 w 4572000"/>
              <a:gd name="connsiteY9" fmla="*/ 18288 h 18288"/>
              <a:gd name="connsiteX10" fmla="*/ 3311434 w 4572000"/>
              <a:gd name="connsiteY10" fmla="*/ 18288 h 18288"/>
              <a:gd name="connsiteX11" fmla="*/ 2749731 w 4572000"/>
              <a:gd name="connsiteY11" fmla="*/ 18288 h 18288"/>
              <a:gd name="connsiteX12" fmla="*/ 2050869 w 4572000"/>
              <a:gd name="connsiteY12" fmla="*/ 18288 h 18288"/>
              <a:gd name="connsiteX13" fmla="*/ 1306286 w 4572000"/>
              <a:gd name="connsiteY13" fmla="*/ 18288 h 18288"/>
              <a:gd name="connsiteX14" fmla="*/ 790303 w 4572000"/>
              <a:gd name="connsiteY14" fmla="*/ 18288 h 18288"/>
              <a:gd name="connsiteX15" fmla="*/ 0 w 4572000"/>
              <a:gd name="connsiteY15" fmla="*/ 18288 h 18288"/>
              <a:gd name="connsiteX16" fmla="*/ 0 w 457200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572000" h="18288" fill="none" extrusionOk="0">
                <a:moveTo>
                  <a:pt x="0" y="0"/>
                </a:moveTo>
                <a:cubicBezTo>
                  <a:pt x="105156" y="-20963"/>
                  <a:pt x="340432" y="822"/>
                  <a:pt x="515983" y="0"/>
                </a:cubicBezTo>
                <a:cubicBezTo>
                  <a:pt x="691534" y="-822"/>
                  <a:pt x="850679" y="16479"/>
                  <a:pt x="1031966" y="0"/>
                </a:cubicBezTo>
                <a:cubicBezTo>
                  <a:pt x="1213253" y="-16479"/>
                  <a:pt x="1443646" y="-18730"/>
                  <a:pt x="1639389" y="0"/>
                </a:cubicBezTo>
                <a:cubicBezTo>
                  <a:pt x="1835132" y="18730"/>
                  <a:pt x="2159975" y="18531"/>
                  <a:pt x="2383971" y="0"/>
                </a:cubicBezTo>
                <a:cubicBezTo>
                  <a:pt x="2607967" y="-18531"/>
                  <a:pt x="2719096" y="-12030"/>
                  <a:pt x="2945674" y="0"/>
                </a:cubicBezTo>
                <a:cubicBezTo>
                  <a:pt x="3172252" y="12030"/>
                  <a:pt x="3269167" y="27666"/>
                  <a:pt x="3507377" y="0"/>
                </a:cubicBezTo>
                <a:cubicBezTo>
                  <a:pt x="3745587" y="-27666"/>
                  <a:pt x="4116741" y="18705"/>
                  <a:pt x="4572000" y="0"/>
                </a:cubicBezTo>
                <a:cubicBezTo>
                  <a:pt x="4572895" y="8974"/>
                  <a:pt x="4571454" y="9359"/>
                  <a:pt x="4572000" y="18288"/>
                </a:cubicBezTo>
                <a:cubicBezTo>
                  <a:pt x="4374698" y="3942"/>
                  <a:pt x="4098874" y="-11042"/>
                  <a:pt x="3873137" y="18288"/>
                </a:cubicBezTo>
                <a:cubicBezTo>
                  <a:pt x="3647400" y="47618"/>
                  <a:pt x="3517055" y="5421"/>
                  <a:pt x="3311434" y="18288"/>
                </a:cubicBezTo>
                <a:cubicBezTo>
                  <a:pt x="3105813" y="31155"/>
                  <a:pt x="3025168" y="17856"/>
                  <a:pt x="2749731" y="18288"/>
                </a:cubicBezTo>
                <a:cubicBezTo>
                  <a:pt x="2474294" y="18720"/>
                  <a:pt x="2291766" y="-14168"/>
                  <a:pt x="2050869" y="18288"/>
                </a:cubicBezTo>
                <a:cubicBezTo>
                  <a:pt x="1809972" y="50744"/>
                  <a:pt x="1540276" y="46798"/>
                  <a:pt x="1306286" y="18288"/>
                </a:cubicBezTo>
                <a:cubicBezTo>
                  <a:pt x="1072296" y="-10222"/>
                  <a:pt x="972445" y="19645"/>
                  <a:pt x="790303" y="18288"/>
                </a:cubicBezTo>
                <a:cubicBezTo>
                  <a:pt x="608161" y="16931"/>
                  <a:pt x="200981" y="8241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572000" h="18288" stroke="0" extrusionOk="0">
                <a:moveTo>
                  <a:pt x="0" y="0"/>
                </a:moveTo>
                <a:cubicBezTo>
                  <a:pt x="143285" y="-9565"/>
                  <a:pt x="327959" y="-11498"/>
                  <a:pt x="561703" y="0"/>
                </a:cubicBezTo>
                <a:cubicBezTo>
                  <a:pt x="795447" y="11498"/>
                  <a:pt x="838260" y="18255"/>
                  <a:pt x="1077686" y="0"/>
                </a:cubicBezTo>
                <a:cubicBezTo>
                  <a:pt x="1317112" y="-18255"/>
                  <a:pt x="1437472" y="23514"/>
                  <a:pt x="1639389" y="0"/>
                </a:cubicBezTo>
                <a:cubicBezTo>
                  <a:pt x="1841306" y="-23514"/>
                  <a:pt x="2037142" y="-12551"/>
                  <a:pt x="2292531" y="0"/>
                </a:cubicBezTo>
                <a:cubicBezTo>
                  <a:pt x="2547920" y="12551"/>
                  <a:pt x="2810436" y="-20352"/>
                  <a:pt x="2991394" y="0"/>
                </a:cubicBezTo>
                <a:cubicBezTo>
                  <a:pt x="3172352" y="20352"/>
                  <a:pt x="3530025" y="-13347"/>
                  <a:pt x="3735977" y="0"/>
                </a:cubicBezTo>
                <a:cubicBezTo>
                  <a:pt x="3941929" y="13347"/>
                  <a:pt x="4161497" y="34086"/>
                  <a:pt x="4572000" y="0"/>
                </a:cubicBezTo>
                <a:cubicBezTo>
                  <a:pt x="4571545" y="6162"/>
                  <a:pt x="4571903" y="11775"/>
                  <a:pt x="4572000" y="18288"/>
                </a:cubicBezTo>
                <a:cubicBezTo>
                  <a:pt x="4228040" y="36490"/>
                  <a:pt x="4199736" y="42557"/>
                  <a:pt x="3873137" y="18288"/>
                </a:cubicBezTo>
                <a:cubicBezTo>
                  <a:pt x="3546538" y="-5981"/>
                  <a:pt x="3472124" y="16809"/>
                  <a:pt x="3128554" y="18288"/>
                </a:cubicBezTo>
                <a:cubicBezTo>
                  <a:pt x="2784984" y="19767"/>
                  <a:pt x="2735896" y="-17781"/>
                  <a:pt x="2383971" y="18288"/>
                </a:cubicBezTo>
                <a:cubicBezTo>
                  <a:pt x="2032046" y="54357"/>
                  <a:pt x="2019324" y="2920"/>
                  <a:pt x="1867989" y="18288"/>
                </a:cubicBezTo>
                <a:cubicBezTo>
                  <a:pt x="1716654" y="33656"/>
                  <a:pt x="1418675" y="32575"/>
                  <a:pt x="1169126" y="18288"/>
                </a:cubicBezTo>
                <a:cubicBezTo>
                  <a:pt x="919577" y="4001"/>
                  <a:pt x="798537" y="16165"/>
                  <a:pt x="561703" y="18288"/>
                </a:cubicBezTo>
                <a:cubicBezTo>
                  <a:pt x="324869" y="20411"/>
                  <a:pt x="221395" y="-912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logo with blue and green letters&#10;&#10;AI-generated content may be incorrect.">
            <a:extLst>
              <a:ext uri="{FF2B5EF4-FFF2-40B4-BE49-F238E27FC236}">
                <a16:creationId xmlns:a16="http://schemas.microsoft.com/office/drawing/2014/main" id="{7A5D2384-5118-FB6C-AB60-2439C6DF47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55846" y="6050229"/>
            <a:ext cx="1848095" cy="739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5531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9D32E4-7603-13C9-271C-099F47568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4962" y="479493"/>
            <a:ext cx="5458838" cy="1325563"/>
          </a:xfrm>
        </p:spPr>
        <p:txBody>
          <a:bodyPr>
            <a:normAutofit/>
          </a:bodyPr>
          <a:lstStyle/>
          <a:p>
            <a:r>
              <a:rPr lang="en-US"/>
              <a:t>Agenda 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person holding a pen and a tablet&#10;&#10;AI-generated content may be incorrect.">
            <a:extLst>
              <a:ext uri="{FF2B5EF4-FFF2-40B4-BE49-F238E27FC236}">
                <a16:creationId xmlns:a16="http://schemas.microsoft.com/office/drawing/2014/main" id="{A134FBAD-CFA1-778D-AEA0-888136AF88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182" y="1654130"/>
            <a:ext cx="4777381" cy="3379995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610F76-DE04-C61F-105D-D97500F411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94962" y="1984443"/>
            <a:ext cx="5458838" cy="4192520"/>
          </a:xfrm>
        </p:spPr>
        <p:txBody>
          <a:bodyPr>
            <a:normAutofit/>
          </a:bodyPr>
          <a:lstStyle/>
          <a:p>
            <a:pPr marL="457200" indent="-457200">
              <a:buAutoNum type="alphaUcPeriod"/>
            </a:pPr>
            <a:r>
              <a:rPr lang="en-US" sz="1300" b="1"/>
              <a:t>Setting the Stage: Why Biosecurity of Synthetic Nucleic Acids Matters</a:t>
            </a:r>
          </a:p>
          <a:p>
            <a:pPr marL="457200" indent="-457200">
              <a:buAutoNum type="alphaUcPeriod"/>
            </a:pPr>
            <a:endParaRPr lang="en-US" sz="1300" b="1"/>
          </a:p>
          <a:p>
            <a:pPr marL="457200" indent="-457200">
              <a:buAutoNum type="alphaUcPeriod"/>
            </a:pPr>
            <a:r>
              <a:rPr lang="en-US" sz="1300" b="1"/>
              <a:t>Current Regulatory Landscape: Screening Practices and Gaps</a:t>
            </a:r>
          </a:p>
          <a:p>
            <a:pPr marL="457200" indent="-457200">
              <a:buAutoNum type="alphaUcPeriod"/>
            </a:pPr>
            <a:endParaRPr lang="en-US" sz="1300" b="1"/>
          </a:p>
          <a:p>
            <a:pPr marL="457200" indent="-457200">
              <a:buAutoNum type="alphaUcPeriod"/>
            </a:pPr>
            <a:r>
              <a:rPr lang="en-US" sz="1300" b="1"/>
              <a:t>The Case for International Standards</a:t>
            </a:r>
          </a:p>
          <a:p>
            <a:pPr marL="457200" indent="-457200">
              <a:buAutoNum type="alphaUcPeriod"/>
            </a:pPr>
            <a:endParaRPr lang="en-US" sz="1300" b="1"/>
          </a:p>
          <a:p>
            <a:pPr marL="457200" indent="-457200">
              <a:buAutoNum type="alphaUcPeriod"/>
            </a:pPr>
            <a:r>
              <a:rPr lang="en-US" sz="1300" b="1"/>
              <a:t>Comparing Frameworks: ISO 20688-2 vs. IGSC Harmonized Screening Framework</a:t>
            </a:r>
          </a:p>
          <a:p>
            <a:pPr marL="457200" indent="-457200">
              <a:buAutoNum type="alphaUcPeriod"/>
            </a:pPr>
            <a:endParaRPr lang="en-US" sz="1300" b="1"/>
          </a:p>
          <a:p>
            <a:pPr marL="457200" indent="-457200">
              <a:buAutoNum type="alphaUcPeriod"/>
            </a:pPr>
            <a:r>
              <a:rPr lang="en-US" sz="1300" b="1"/>
              <a:t>Advantages of ISO Standards for Global Alignment</a:t>
            </a:r>
          </a:p>
          <a:p>
            <a:pPr marL="457200" indent="-457200">
              <a:buAutoNum type="alphaUcPeriod"/>
            </a:pPr>
            <a:endParaRPr lang="en-US" sz="1300" b="1"/>
          </a:p>
          <a:p>
            <a:pPr marL="457200" indent="-457200">
              <a:buAutoNum type="alphaUcPeriod"/>
            </a:pPr>
            <a:r>
              <a:rPr lang="en-US" sz="1300" b="1"/>
              <a:t>Implementation Pathways: Integrating ISO Standards into National and International Frameworks</a:t>
            </a:r>
          </a:p>
        </p:txBody>
      </p:sp>
      <p:pic>
        <p:nvPicPr>
          <p:cNvPr id="4" name="Picture 3" descr="A logo with blue and green letters&#10;&#10;AI-generated content may be incorrect.">
            <a:extLst>
              <a:ext uri="{FF2B5EF4-FFF2-40B4-BE49-F238E27FC236}">
                <a16:creationId xmlns:a16="http://schemas.microsoft.com/office/drawing/2014/main" id="{128657F3-DCFC-2C7A-9B9A-73F0F0E840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55846" y="6050229"/>
            <a:ext cx="1848095" cy="739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1218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CA6F3C-596E-E12A-8284-FDA443AA3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SG" sz="3700" b="1" dirty="0">
                <a:solidFill>
                  <a:srgbClr val="FFFFFF"/>
                </a:solidFill>
              </a:rPr>
              <a:t>Setting the Stage: Why SNA Biosecurity Matters</a:t>
            </a:r>
            <a:br>
              <a:rPr lang="en-SG" sz="3700" b="1" dirty="0">
                <a:solidFill>
                  <a:srgbClr val="FFFFFF"/>
                </a:solidFill>
              </a:rPr>
            </a:br>
            <a:endParaRPr lang="en-US" sz="3700" dirty="0">
              <a:solidFill>
                <a:srgbClr val="FFFFFF"/>
              </a:solidFill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A969BA-268A-5021-F757-99BB1F6AD0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SG" sz="2400" dirty="0"/>
              <a:t>Rapid growth of synthetic biology and global SNA trade</a:t>
            </a:r>
          </a:p>
          <a:p>
            <a:r>
              <a:rPr lang="en-SG" sz="2400" dirty="0"/>
              <a:t>Biosecurity and dual-use risks (e.g., pathogenic sequences, unverified orders) </a:t>
            </a:r>
          </a:p>
          <a:p>
            <a:r>
              <a:rPr lang="en-SG" sz="2400" dirty="0"/>
              <a:t>Global spill-over risks  </a:t>
            </a:r>
          </a:p>
          <a:p>
            <a:r>
              <a:rPr lang="en-SG" sz="2400" dirty="0"/>
              <a:t>The weakest-link problem: one unregulated provider undermines all others (Examples from COVID-19, the 2008 financial crisis)</a:t>
            </a:r>
          </a:p>
          <a:p>
            <a:r>
              <a:rPr lang="en-SG" sz="2400" dirty="0"/>
              <a:t>Limits of current legal and regulatory frameworks (BWC, export controls, select agent rules)</a:t>
            </a:r>
          </a:p>
          <a:p>
            <a:r>
              <a:rPr lang="en-SG" sz="2400" dirty="0"/>
              <a:t>As synthetic biology expands, innovation and security must evolve together</a:t>
            </a:r>
          </a:p>
          <a:p>
            <a:endParaRPr lang="en-SG" sz="2600" dirty="0"/>
          </a:p>
          <a:p>
            <a:endParaRPr lang="en-US" sz="2600" dirty="0"/>
          </a:p>
        </p:txBody>
      </p:sp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1455B47E-ED54-BB80-DC5F-97451C8ED3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796" y="4497195"/>
            <a:ext cx="2659961" cy="1661234"/>
          </a:xfrm>
          <a:custGeom>
            <a:avLst/>
            <a:gdLst/>
            <a:ahLst/>
            <a:cxnLst/>
            <a:rect l="l" t="t" r="r" b="b"/>
            <a:pathLst>
              <a:path w="4643496" h="5550370">
                <a:moveTo>
                  <a:pt x="81586" y="0"/>
                </a:moveTo>
                <a:lnTo>
                  <a:pt x="4561910" y="0"/>
                </a:lnTo>
                <a:cubicBezTo>
                  <a:pt x="4606969" y="0"/>
                  <a:pt x="4643496" y="36527"/>
                  <a:pt x="4643496" y="81586"/>
                </a:cubicBezTo>
                <a:lnTo>
                  <a:pt x="4643496" y="5468784"/>
                </a:lnTo>
                <a:cubicBezTo>
                  <a:pt x="4643496" y="5513843"/>
                  <a:pt x="4606969" y="5550370"/>
                  <a:pt x="4561910" y="5550370"/>
                </a:cubicBezTo>
                <a:lnTo>
                  <a:pt x="81586" y="5550370"/>
                </a:lnTo>
                <a:cubicBezTo>
                  <a:pt x="36527" y="5550370"/>
                  <a:pt x="0" y="5513843"/>
                  <a:pt x="0" y="5468784"/>
                </a:cubicBezTo>
                <a:lnTo>
                  <a:pt x="0" y="81586"/>
                </a:lnTo>
                <a:cubicBezTo>
                  <a:pt x="0" y="36527"/>
                  <a:pt x="36527" y="0"/>
                  <a:pt x="81586" y="0"/>
                </a:cubicBezTo>
                <a:close/>
              </a:path>
            </a:pathLst>
          </a:custGeom>
        </p:spPr>
      </p:pic>
      <p:pic>
        <p:nvPicPr>
          <p:cNvPr id="4" name="Picture 3" descr="A logo with blue and green letters&#10;&#10;AI-generated content may be incorrect.">
            <a:extLst>
              <a:ext uri="{FF2B5EF4-FFF2-40B4-BE49-F238E27FC236}">
                <a16:creationId xmlns:a16="http://schemas.microsoft.com/office/drawing/2014/main" id="{D10E9B39-BA04-E0A3-BA45-750400D5F2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55846" y="6050229"/>
            <a:ext cx="1848095" cy="739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1731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DF267D-80D0-0E36-66FD-8371F4136E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SG" b="1" dirty="0">
                <a:solidFill>
                  <a:srgbClr val="FFFFFF"/>
                </a:solidFill>
              </a:rPr>
              <a:t>Current Regulatory Landscape &amp; Gaps</a:t>
            </a:r>
            <a:br>
              <a:rPr lang="en-SG" b="1" dirty="0">
                <a:solidFill>
                  <a:srgbClr val="FFFFFF"/>
                </a:solidFill>
              </a:rPr>
            </a:b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F4A97D-5557-611E-1C8B-9529CF3596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SG" b="1" i="1" dirty="0"/>
              <a:t>International</a:t>
            </a:r>
            <a:r>
              <a:rPr lang="en-SG" dirty="0"/>
              <a:t>: BWC – silent and requires clarification </a:t>
            </a:r>
          </a:p>
          <a:p>
            <a:r>
              <a:rPr lang="en-SG" b="1" i="1" dirty="0"/>
              <a:t>National</a:t>
            </a:r>
            <a:r>
              <a:rPr lang="en-SG" dirty="0"/>
              <a:t>: </a:t>
            </a:r>
          </a:p>
          <a:p>
            <a:pPr lvl="1"/>
            <a:r>
              <a:rPr lang="en-SG" dirty="0"/>
              <a:t>Country select agent and export control laws</a:t>
            </a:r>
          </a:p>
          <a:p>
            <a:pPr lvl="1"/>
            <a:r>
              <a:rPr lang="en-SG" dirty="0"/>
              <a:t>Country guidance (U.S., U.K.)</a:t>
            </a:r>
          </a:p>
          <a:p>
            <a:r>
              <a:rPr lang="en-SG" b="1" i="1" dirty="0"/>
              <a:t>Private</a:t>
            </a:r>
            <a:r>
              <a:rPr lang="en-SG" dirty="0"/>
              <a:t>: Voluntary screening by industry (IGSC)</a:t>
            </a:r>
          </a:p>
          <a:p>
            <a:r>
              <a:rPr lang="en-SG" b="1" i="1" dirty="0"/>
              <a:t>Standardization</a:t>
            </a:r>
            <a:r>
              <a:rPr lang="en-SG" dirty="0"/>
              <a:t>: ISO 20688-2</a:t>
            </a:r>
          </a:p>
          <a:p>
            <a:r>
              <a:rPr lang="en-SG" dirty="0"/>
              <a:t>Despite multiple instruments, no coherent global baseline exists.</a:t>
            </a:r>
            <a:endParaRPr lang="en-US" dirty="0"/>
          </a:p>
        </p:txBody>
      </p:sp>
      <p:pic>
        <p:nvPicPr>
          <p:cNvPr id="4" name="Picture 3" descr="A logo with blue and green letters&#10;&#10;AI-generated content may be incorrect.">
            <a:extLst>
              <a:ext uri="{FF2B5EF4-FFF2-40B4-BE49-F238E27FC236}">
                <a16:creationId xmlns:a16="http://schemas.microsoft.com/office/drawing/2014/main" id="{DF87772B-D050-8DA7-D6FF-CE06185573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5846" y="6050229"/>
            <a:ext cx="1848095" cy="739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205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87FC2F93-2201-D009-DA4E-5F92DC79A4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177" y="457200"/>
            <a:ext cx="10519646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324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1F39E26-5382-B3D6-1554-4D8E7ADA0B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SG" sz="4100" b="1" dirty="0">
                <a:solidFill>
                  <a:srgbClr val="FFFFFF"/>
                </a:solidFill>
              </a:rPr>
              <a:t>The Case for International Standards</a:t>
            </a:r>
            <a:br>
              <a:rPr lang="en-SG" sz="4100" b="1" dirty="0">
                <a:solidFill>
                  <a:srgbClr val="FFFFFF"/>
                </a:solidFill>
              </a:rPr>
            </a:br>
            <a:endParaRPr lang="en-US" sz="4100" dirty="0">
              <a:solidFill>
                <a:srgbClr val="FFFFFF"/>
              </a:solidFill>
            </a:endParaRPr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C221AD-6D2F-116B-EA89-BA1D77A078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67272" y="319088"/>
            <a:ext cx="7186528" cy="5857876"/>
          </a:xfrm>
        </p:spPr>
        <p:txBody>
          <a:bodyPr anchor="ctr">
            <a:normAutofit fontScale="85000" lnSpcReduction="20000"/>
          </a:bodyPr>
          <a:lstStyle/>
          <a:p>
            <a:pPr marL="0" indent="0">
              <a:buNone/>
            </a:pPr>
            <a:r>
              <a:rPr lang="en-SG" sz="2400" b="1" i="1" u="sng" dirty="0">
                <a:solidFill>
                  <a:schemeClr val="accent1"/>
                </a:solidFill>
              </a:rPr>
              <a:t>SNA Features </a:t>
            </a:r>
          </a:p>
          <a:p>
            <a:r>
              <a:rPr lang="en-SG" sz="1800" dirty="0"/>
              <a:t>“</a:t>
            </a:r>
            <a:r>
              <a:rPr lang="en-SG" sz="2400" b="1" i="1" dirty="0"/>
              <a:t>Problems without passports require solutions without borders</a:t>
            </a:r>
            <a:r>
              <a:rPr lang="en-SG" sz="2400" dirty="0"/>
              <a:t>”: National measures alone are insufficient for global problems </a:t>
            </a:r>
          </a:p>
          <a:p>
            <a:r>
              <a:rPr lang="en-SG" sz="2400" b="1" dirty="0"/>
              <a:t>Weakest Link problem </a:t>
            </a:r>
          </a:p>
          <a:p>
            <a:endParaRPr lang="en-SG" sz="1800" dirty="0"/>
          </a:p>
          <a:p>
            <a:pPr marL="0" indent="0">
              <a:buNone/>
            </a:pPr>
            <a:r>
              <a:rPr lang="en-SG" sz="2400" b="1" i="1" u="sng" dirty="0">
                <a:solidFill>
                  <a:schemeClr val="accent1"/>
                </a:solidFill>
              </a:rPr>
              <a:t>International standards can:</a:t>
            </a:r>
          </a:p>
          <a:p>
            <a:r>
              <a:rPr lang="en-SG" sz="2400" dirty="0"/>
              <a:t>Set a </a:t>
            </a:r>
            <a:r>
              <a:rPr lang="en-SG" sz="2400" b="1" dirty="0"/>
              <a:t>minimum biosecurity baseline</a:t>
            </a:r>
            <a:endParaRPr lang="en-SG" sz="2400" dirty="0"/>
          </a:p>
          <a:p>
            <a:r>
              <a:rPr lang="en-SG" sz="2400" dirty="0"/>
              <a:t>Reduce </a:t>
            </a:r>
            <a:r>
              <a:rPr lang="en-SG" sz="2400" b="1" dirty="0"/>
              <a:t>regulatory arbitrage </a:t>
            </a:r>
          </a:p>
          <a:p>
            <a:r>
              <a:rPr lang="en-SG" sz="2400" dirty="0"/>
              <a:t>Reflect </a:t>
            </a:r>
            <a:r>
              <a:rPr lang="en-SG" sz="2400" b="1" dirty="0"/>
              <a:t>accountability</a:t>
            </a:r>
            <a:r>
              <a:rPr lang="en-SG" sz="2400" dirty="0"/>
              <a:t> across jurisdictions and supply chains</a:t>
            </a:r>
          </a:p>
          <a:p>
            <a:pPr lvl="1"/>
            <a:endParaRPr lang="en-SG" sz="1800" b="1" dirty="0"/>
          </a:p>
          <a:p>
            <a:pPr marL="0" indent="0">
              <a:buNone/>
            </a:pPr>
            <a:r>
              <a:rPr lang="en-SG" sz="2400" b="1" i="1" u="sng" dirty="0">
                <a:solidFill>
                  <a:schemeClr val="accent1"/>
                </a:solidFill>
              </a:rPr>
              <a:t>Benefits</a:t>
            </a:r>
          </a:p>
          <a:p>
            <a:r>
              <a:rPr lang="en-SG" sz="2400" b="1" dirty="0"/>
              <a:t>For the public</a:t>
            </a:r>
            <a:r>
              <a:rPr lang="en-SG" sz="2400" dirty="0"/>
              <a:t>: Better biosecurity  </a:t>
            </a:r>
          </a:p>
          <a:p>
            <a:r>
              <a:rPr lang="en-SG" sz="2400" b="1" dirty="0"/>
              <a:t>For industry</a:t>
            </a:r>
            <a:r>
              <a:rPr lang="en-SG" sz="2400" dirty="0"/>
              <a:t>: Level playing field for industry </a:t>
            </a:r>
          </a:p>
          <a:p>
            <a:r>
              <a:rPr lang="en-SG" sz="2400" b="1" dirty="0"/>
              <a:t>For regulators</a:t>
            </a:r>
            <a:r>
              <a:rPr lang="en-SG" sz="2400" dirty="0"/>
              <a:t>: Better information exchange among regulators and actors </a:t>
            </a:r>
          </a:p>
          <a:p>
            <a:pPr marL="457200" lvl="1" indent="0">
              <a:buNone/>
            </a:pPr>
            <a:endParaRPr lang="en-SG" sz="1800" dirty="0"/>
          </a:p>
          <a:p>
            <a:r>
              <a:rPr lang="en-SG" sz="2200" dirty="0"/>
              <a:t>Precedents from other sectors (aviation safety, AML, financial standards</a:t>
            </a:r>
            <a:r>
              <a:rPr lang="en-SG" sz="1800" dirty="0"/>
              <a:t>)</a:t>
            </a:r>
          </a:p>
          <a:p>
            <a:endParaRPr lang="en-US" sz="1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F26A269-42B3-80C3-3D75-CFD90D47781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827" r="18957" b="2"/>
          <a:stretch>
            <a:fillRect/>
          </a:stretch>
        </p:blipFill>
        <p:spPr>
          <a:xfrm>
            <a:off x="925113" y="4187998"/>
            <a:ext cx="1970648" cy="2048369"/>
          </a:xfrm>
          <a:prstGeom prst="rect">
            <a:avLst/>
          </a:prstGeom>
        </p:spPr>
      </p:pic>
      <p:pic>
        <p:nvPicPr>
          <p:cNvPr id="5" name="Picture 4" descr="A logo with blue and green letters&#10;&#10;AI-generated content may be incorrect.">
            <a:extLst>
              <a:ext uri="{FF2B5EF4-FFF2-40B4-BE49-F238E27FC236}">
                <a16:creationId xmlns:a16="http://schemas.microsoft.com/office/drawing/2014/main" id="{459B3FE4-47E2-C9E0-E762-C3F304DC88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55846" y="6050229"/>
            <a:ext cx="1848095" cy="739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2498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151139A-886F-4B97-8815-729AD3831B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B5E08C4-8CDD-4623-A5B8-E998C6DEE3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492"/>
            <a:ext cx="12191998" cy="1575955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5F33878-D502-4FFA-8ACE-F2AECDB2A2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35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3539FEE-81D3-4406-802E-60B20B16F4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8" y="-5307777"/>
            <a:ext cx="1576446" cy="12192001"/>
          </a:xfrm>
          <a:prstGeom prst="rect">
            <a:avLst/>
          </a:prstGeom>
          <a:gradFill>
            <a:gsLst>
              <a:gs pos="16000">
                <a:srgbClr val="000000">
                  <a:alpha val="0"/>
                </a:srgbClr>
              </a:gs>
              <a:gs pos="99000">
                <a:srgbClr val="000000">
                  <a:alpha val="87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C701763-729E-462F-A5A8-E0DEFEB1E2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25434" y="986"/>
            <a:ext cx="4303422" cy="1575461"/>
          </a:xfrm>
          <a:prstGeom prst="rect">
            <a:avLst/>
          </a:prstGeom>
          <a:gradFill>
            <a:gsLst>
              <a:gs pos="0">
                <a:schemeClr val="accent1">
                  <a:alpha val="17000"/>
                </a:schemeClr>
              </a:gs>
              <a:gs pos="74000">
                <a:schemeClr val="accent1">
                  <a:lumMod val="5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37FA34-E583-093E-9007-53140DE353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714" y="353160"/>
            <a:ext cx="7091300" cy="89858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dirty="0">
                <a:solidFill>
                  <a:srgbClr val="FFFFFF"/>
                </a:solidFill>
              </a:rPr>
              <a:t>International Standards </a:t>
            </a:r>
          </a:p>
        </p:txBody>
      </p:sp>
      <p:pic>
        <p:nvPicPr>
          <p:cNvPr id="5" name="Content Placeholder 5">
            <a:extLst>
              <a:ext uri="{FF2B5EF4-FFF2-40B4-BE49-F238E27FC236}">
                <a16:creationId xmlns:a16="http://schemas.microsoft.com/office/drawing/2014/main" id="{C9F9AE33-B3D3-A440-A5B9-5447AE68BD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5016" y="2023578"/>
            <a:ext cx="3094130" cy="399763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Content Placeholder 4" descr="A white paper with black text&#10;&#10;AI-generated content may be incorrect.">
            <a:extLst>
              <a:ext uri="{FF2B5EF4-FFF2-40B4-BE49-F238E27FC236}">
                <a16:creationId xmlns:a16="http://schemas.microsoft.com/office/drawing/2014/main" id="{798712CB-3452-4B50-34CC-3C01D09767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558514" y="2049002"/>
            <a:ext cx="2818470" cy="399783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 descr="A logo with blue and green letters&#10;&#10;AI-generated content may be incorrect.">
            <a:extLst>
              <a:ext uri="{FF2B5EF4-FFF2-40B4-BE49-F238E27FC236}">
                <a16:creationId xmlns:a16="http://schemas.microsoft.com/office/drawing/2014/main" id="{3CE9F5C4-9FF2-D372-8839-E52BDAD070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55846" y="6050229"/>
            <a:ext cx="1848095" cy="739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2630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D57AEF-B9C8-1092-3E7B-E6F51EB2E0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SG" dirty="0">
                <a:solidFill>
                  <a:schemeClr val="tx2"/>
                </a:solidFill>
              </a:rPr>
              <a:t>Comparing ISO and IGSC Standards</a:t>
            </a:r>
            <a:endParaRPr lang="en-US" dirty="0">
              <a:solidFill>
                <a:schemeClr val="tx2"/>
              </a:solidFill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C159C027-7942-BD9B-BD61-49BA401191A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2984986"/>
              </p:ext>
            </p:extLst>
          </p:nvPr>
        </p:nvGraphicFramePr>
        <p:xfrm>
          <a:off x="838200" y="2398617"/>
          <a:ext cx="10515600" cy="39481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1356676942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1625540542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34866077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G" sz="1200" kern="0">
                          <a:effectLst/>
                        </a:rPr>
                        <a:t>Aspect</a:t>
                      </a:r>
                      <a:endParaRPr lang="en-SG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G" sz="1200" kern="0">
                          <a:effectLst/>
                        </a:rPr>
                        <a:t>ISO 20688-2 Standard</a:t>
                      </a:r>
                      <a:endParaRPr lang="en-SG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G" sz="1200" kern="0">
                          <a:effectLst/>
                        </a:rPr>
                        <a:t>IGSC Harmonized Screening Framework</a:t>
                      </a:r>
                      <a:endParaRPr lang="en-SG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51177424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G" sz="1200" kern="0">
                          <a:effectLst/>
                        </a:rPr>
                        <a:t>Legitimacy</a:t>
                      </a:r>
                      <a:endParaRPr lang="en-SG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G" sz="1200" kern="0">
                          <a:effectLst/>
                        </a:rPr>
                        <a:t>Very high formal legitimacy; consensus-based; Open to national standards bodies from 160+ countries </a:t>
                      </a:r>
                      <a:endParaRPr lang="en-SG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G" sz="1200" kern="0">
                          <a:effectLst/>
                        </a:rPr>
                        <a:t>Practical legitimacy; yet limited formal legitimacy. Lacks ISO standing, Membership-driven; limited participation from LMICs or non-commercial actors</a:t>
                      </a:r>
                      <a:endParaRPr lang="en-SG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4165994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G" sz="1200" kern="0">
                          <a:effectLst/>
                        </a:rPr>
                        <a:t>Institutional Recognition</a:t>
                      </a:r>
                      <a:endParaRPr lang="en-SG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G" sz="1200" kern="0">
                          <a:effectLst/>
                        </a:rPr>
                        <a:t>Referenced in legislation, procurement, and regulatory guidance</a:t>
                      </a:r>
                      <a:endParaRPr lang="en-SG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G" sz="1200" kern="0" dirty="0">
                          <a:effectLst/>
                        </a:rPr>
                        <a:t>Informally Informed U.S. and U.K. government guidance and ISO 20688-2 design</a:t>
                      </a:r>
                      <a:endParaRPr lang="en-SG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08898914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G" sz="1200" kern="0">
                          <a:effectLst/>
                        </a:rPr>
                        <a:t>Adoption Potential</a:t>
                      </a:r>
                      <a:endParaRPr lang="en-SG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G" sz="1200" kern="0" dirty="0">
                          <a:effectLst/>
                        </a:rPr>
                        <a:t>VOLUNTARY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G" sz="1200" kern="0" dirty="0">
                          <a:effectLst/>
                        </a:rPr>
                        <a:t>Broader — can be adopted directly into domestic frameworks or referenced in regulation. Can become BINDING.</a:t>
                      </a:r>
                      <a:endParaRPr lang="en-SG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G" sz="1200" kern="0" dirty="0">
                          <a:effectLst/>
                        </a:rPr>
                        <a:t>VOLUNTARY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G" sz="1200" kern="0" dirty="0">
                          <a:effectLst/>
                        </a:rPr>
                        <a:t>Companies </a:t>
                      </a:r>
                      <a:endParaRPr lang="en-SG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67450407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G" sz="1200" kern="0">
                          <a:effectLst/>
                        </a:rPr>
                        <a:t>Technical Authority</a:t>
                      </a:r>
                      <a:endParaRPr lang="en-SG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G" sz="1200" kern="0">
                          <a:effectLst/>
                        </a:rPr>
                        <a:t>High-level framework; lacks operational granularity (e.g., database/algorithm guidance)</a:t>
                      </a:r>
                      <a:endParaRPr lang="en-SG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G" sz="1200" kern="0">
                          <a:effectLst/>
                        </a:rPr>
                        <a:t>Strong — informed by industry experience and operational realities</a:t>
                      </a:r>
                      <a:endParaRPr lang="en-SG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84642218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G" sz="1200" kern="0">
                          <a:effectLst/>
                        </a:rPr>
                        <a:t>Practical Uptake</a:t>
                      </a:r>
                      <a:endParaRPr lang="en-SG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G" sz="1200" kern="0">
                          <a:effectLst/>
                        </a:rPr>
                        <a:t>Limited — few providers/countries have operationalised it</a:t>
                      </a:r>
                      <a:endParaRPr lang="en-SG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G" sz="1200" kern="0">
                          <a:effectLst/>
                        </a:rPr>
                        <a:t>High — widely implemented by major providers</a:t>
                      </a:r>
                      <a:endParaRPr lang="en-SG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9233998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G" sz="1200" kern="0">
                          <a:effectLst/>
                        </a:rPr>
                        <a:t>Legality / WTO Compliance</a:t>
                      </a:r>
                      <a:endParaRPr lang="en-SG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G" sz="1200" kern="0">
                          <a:effectLst/>
                        </a:rPr>
                        <a:t>Aligns with WTO TBT Agreement — use of ISO standards provides presumption of non-discrimination and compliance with international trade law</a:t>
                      </a:r>
                      <a:endParaRPr lang="en-SG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G" sz="1200" kern="0" dirty="0">
                          <a:effectLst/>
                        </a:rPr>
                        <a:t>Not recognized under WTO law; no presumption of legality or trade consistency</a:t>
                      </a:r>
                      <a:endParaRPr lang="en-SG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042376967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F5660E1B-CA17-C2AE-EC1D-19DA3A7C02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1293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545D489D-16E1-484D-867B-144368D74B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9A496F5-B01E-4BF8-9D1E-C4E53B6F96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2257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Arc 27">
            <a:extLst>
              <a:ext uri="{FF2B5EF4-FFF2-40B4-BE49-F238E27FC236}">
                <a16:creationId xmlns:a16="http://schemas.microsoft.com/office/drawing/2014/main" id="{6E895C8D-1379-40B8-8B1B-B6F5AEAF0A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746107">
            <a:off x="2906963" y="1348064"/>
            <a:ext cx="2987899" cy="2987899"/>
          </a:xfrm>
          <a:prstGeom prst="arc">
            <a:avLst>
              <a:gd name="adj1" fmla="val 14612914"/>
              <a:gd name="adj2" fmla="val 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328A08-2121-BD18-252C-A29DF052D9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43467"/>
            <a:ext cx="2951205" cy="5571066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Advantages of ISO Standards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DCB99B8-F449-4EB3-C821-C7138607FE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12933484"/>
              </p:ext>
            </p:extLst>
          </p:nvPr>
        </p:nvGraphicFramePr>
        <p:xfrm>
          <a:off x="5237018" y="653693"/>
          <a:ext cx="6303729" cy="55608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 descr="A logo with blue and green letters&#10;&#10;AI-generated content may be incorrect.">
            <a:extLst>
              <a:ext uri="{FF2B5EF4-FFF2-40B4-BE49-F238E27FC236}">
                <a16:creationId xmlns:a16="http://schemas.microsoft.com/office/drawing/2014/main" id="{9BD2D332-0F41-7248-37A7-4E6DF92343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55846" y="6050229"/>
            <a:ext cx="1848095" cy="739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2466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D49CBB-3D72-4B96-C925-BBB3BDEE8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US" sz="3700">
                <a:solidFill>
                  <a:srgbClr val="FFFFFF"/>
                </a:solidFill>
              </a:rPr>
              <a:t>Implementation Options 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370754-5365-B2D9-23E0-0E6911F1D8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endParaRPr lang="en-SG" sz="2000" dirty="0"/>
          </a:p>
          <a:p>
            <a:pPr lvl="1"/>
            <a:endParaRPr lang="en-SG" sz="1700" dirty="0"/>
          </a:p>
          <a:p>
            <a:pPr lvl="1"/>
            <a:endParaRPr lang="en-SG" sz="1700" dirty="0"/>
          </a:p>
          <a:p>
            <a:pPr lvl="1"/>
            <a:endParaRPr lang="en-SG" sz="1700" dirty="0"/>
          </a:p>
          <a:p>
            <a:pPr marL="0" indent="0">
              <a:buNone/>
            </a:pPr>
            <a:endParaRPr lang="en-US" sz="17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B703198-30F5-B98D-4B29-53EAEDF4429F}"/>
              </a:ext>
            </a:extLst>
          </p:cNvPr>
          <p:cNvSpPr txBox="1"/>
          <p:nvPr/>
        </p:nvSpPr>
        <p:spPr>
          <a:xfrm>
            <a:off x="4571020" y="591344"/>
            <a:ext cx="7062815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G" sz="2000" b="1" dirty="0"/>
              <a:t>🏛️ National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SG" sz="2000" dirty="0"/>
              <a:t>Referencing ISO standard in the national regulation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SG" sz="2000" dirty="0"/>
              <a:t>Incorporating procurement, grant or licensing requirements</a:t>
            </a:r>
          </a:p>
          <a:p>
            <a:r>
              <a:rPr lang="en-SG" sz="2000" b="1" dirty="0">
                <a:solidFill>
                  <a:schemeClr val="accent1"/>
                </a:solidFill>
              </a:rPr>
              <a:t>Note</a:t>
            </a:r>
            <a:r>
              <a:rPr lang="en-SG" sz="2000" dirty="0"/>
              <a:t>: A country may reference the ISO standard through soft law instruments like ministerial guidance, national biosafety codes etc., that is, also without an updated select agent law, </a:t>
            </a:r>
            <a:r>
              <a:rPr lang="en-SG" sz="2000" b="1" i="1" dirty="0"/>
              <a:t>but not anchoring the standard in binding legislation will undermine enforceability</a:t>
            </a:r>
            <a:r>
              <a:rPr lang="en-SG" sz="2000" dirty="0"/>
              <a:t> and can create fragmentation. </a:t>
            </a:r>
          </a:p>
          <a:p>
            <a:endParaRPr lang="en-SG" sz="2000" dirty="0"/>
          </a:p>
          <a:p>
            <a:r>
              <a:rPr lang="en-SG" sz="2000" dirty="0"/>
              <a:t>🌍 </a:t>
            </a:r>
            <a:r>
              <a:rPr lang="en-SG" sz="2000" b="1" dirty="0"/>
              <a:t>International/Regional</a:t>
            </a:r>
          </a:p>
          <a:p>
            <a:r>
              <a:rPr lang="en-SG" sz="2000" dirty="0"/>
              <a:t>Integrating into BWC or other international initiatives, e.g., Australia Group, CEPI (precedents in other sectors (TBT Agreement)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SG" sz="2000" dirty="0"/>
          </a:p>
          <a:p>
            <a:r>
              <a:rPr lang="en-SG" sz="2000" dirty="0"/>
              <a:t>🧬 </a:t>
            </a:r>
            <a:r>
              <a:rPr lang="en-SG" sz="2000" b="1" dirty="0"/>
              <a:t>Industry</a:t>
            </a:r>
          </a:p>
          <a:p>
            <a:r>
              <a:rPr lang="en-SG" sz="2000" dirty="0"/>
              <a:t>Facilitates  compliance with Export controls /select agents /procurement demands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SG" sz="2000" dirty="0"/>
              <a:t>Participate in harmonization efforts </a:t>
            </a:r>
          </a:p>
          <a:p>
            <a:endParaRPr lang="en-US" dirty="0"/>
          </a:p>
        </p:txBody>
      </p:sp>
      <p:pic>
        <p:nvPicPr>
          <p:cNvPr id="4" name="Picture 3" descr="A logo with blue and green letters&#10;&#10;AI-generated content may be incorrect.">
            <a:extLst>
              <a:ext uri="{FF2B5EF4-FFF2-40B4-BE49-F238E27FC236}">
                <a16:creationId xmlns:a16="http://schemas.microsoft.com/office/drawing/2014/main" id="{1937AC6B-6303-C290-BC98-9C3FC6CEE9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5846" y="6050229"/>
            <a:ext cx="1848095" cy="739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6373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diagram of a level of information&#10;&#10;AI-generated content may be incorrect.">
            <a:extLst>
              <a:ext uri="{FF2B5EF4-FFF2-40B4-BE49-F238E27FC236}">
                <a16:creationId xmlns:a16="http://schemas.microsoft.com/office/drawing/2014/main" id="{B90EB20E-884F-855A-4D0C-4BC5A96C87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2324" y="457200"/>
            <a:ext cx="3967351" cy="5943600"/>
          </a:xfrm>
          <a:prstGeom prst="rect">
            <a:avLst/>
          </a:prstGeom>
        </p:spPr>
      </p:pic>
      <p:pic>
        <p:nvPicPr>
          <p:cNvPr id="2" name="Picture 1" descr="A logo with blue and green letters&#10;&#10;AI-generated content may be incorrect.">
            <a:extLst>
              <a:ext uri="{FF2B5EF4-FFF2-40B4-BE49-F238E27FC236}">
                <a16:creationId xmlns:a16="http://schemas.microsoft.com/office/drawing/2014/main" id="{34695854-BB35-26AC-EDAF-A5D44CFC5A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13950" y="7120341"/>
            <a:ext cx="1848095" cy="739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1880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F2699B-C63A-4C07-C6D8-C2F659D96C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SG" b="1">
                <a:solidFill>
                  <a:srgbClr val="FFFFFF"/>
                </a:solidFill>
              </a:rPr>
              <a:t>Summary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A190D6-BC48-0523-7CBB-B3C8892511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SG" sz="2000" b="1" dirty="0"/>
              <a:t>Screening is the cornerstone</a:t>
            </a:r>
            <a:r>
              <a:rPr lang="en-SG" sz="2000" dirty="0"/>
              <a:t> of safe synthetic biology: it is the only practical safeguard against the accidental or deliberate synthesis of harmful sequences.</a:t>
            </a:r>
          </a:p>
          <a:p>
            <a:r>
              <a:rPr lang="en-SG" sz="2000" b="1" dirty="0"/>
              <a:t>Regulatory Fragmentation</a:t>
            </a:r>
            <a:r>
              <a:rPr lang="en-SG" sz="2000" dirty="0"/>
              <a:t>: Oversight of synthesis of nucleic acids remains uneven and limited. </a:t>
            </a:r>
          </a:p>
          <a:p>
            <a:r>
              <a:rPr lang="en-SG" sz="2000" b="1" dirty="0"/>
              <a:t>Weakest-link risk</a:t>
            </a:r>
            <a:r>
              <a:rPr lang="en-SG" sz="2000" dirty="0"/>
              <a:t>: Inconsistent global adoption undermines global health security; one unscreened provider can compromise the entire global health security system </a:t>
            </a:r>
          </a:p>
          <a:p>
            <a:r>
              <a:rPr lang="en-SG" sz="2000" b="1" dirty="0"/>
              <a:t>Private industry standards are not enough</a:t>
            </a:r>
            <a:r>
              <a:rPr lang="en-SG" sz="2000" dirty="0"/>
              <a:t>: IGSC frameworks provide valuable experience, but lack legal enforceability and global inclusiveness.</a:t>
            </a:r>
          </a:p>
          <a:p>
            <a:r>
              <a:rPr lang="en-SG" sz="2000" b="1" dirty="0"/>
              <a:t>ISO standards offers a pathway</a:t>
            </a:r>
            <a:r>
              <a:rPr lang="en-SG" sz="2000" dirty="0"/>
              <a:t>: They provide formal legitimacy, compatibility with WTO law, making them suitable for incorporation into national and international regulation. </a:t>
            </a:r>
            <a:endParaRPr lang="en-US" sz="2000" dirty="0"/>
          </a:p>
        </p:txBody>
      </p:sp>
      <p:pic>
        <p:nvPicPr>
          <p:cNvPr id="4" name="Picture 3" descr="A logo with blue and green letters&#10;&#10;AI-generated content may be incorrect.">
            <a:extLst>
              <a:ext uri="{FF2B5EF4-FFF2-40B4-BE49-F238E27FC236}">
                <a16:creationId xmlns:a16="http://schemas.microsoft.com/office/drawing/2014/main" id="{A75528AE-C561-6436-D74C-3526E897D9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5846" y="6050229"/>
            <a:ext cx="1848095" cy="739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9679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Question mark boxes">
            <a:extLst>
              <a:ext uri="{FF2B5EF4-FFF2-40B4-BE49-F238E27FC236}">
                <a16:creationId xmlns:a16="http://schemas.microsoft.com/office/drawing/2014/main" id="{C3FE111D-0473-86AB-F19E-EA5841E6981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285" r="7403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278F15-3DBA-A2DB-2C38-29B597DC1C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US" sz="4000"/>
              <a:t>Questions and answers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156B02-4F40-46F2-5148-9F1019F4E6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8302" y="2434201"/>
            <a:ext cx="4182087" cy="374276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000" b="1" dirty="0"/>
          </a:p>
        </p:txBody>
      </p:sp>
      <p:pic>
        <p:nvPicPr>
          <p:cNvPr id="4" name="Picture 3" descr="A logo with blue and green letters&#10;&#10;AI-generated content may be incorrect.">
            <a:extLst>
              <a:ext uri="{FF2B5EF4-FFF2-40B4-BE49-F238E27FC236}">
                <a16:creationId xmlns:a16="http://schemas.microsoft.com/office/drawing/2014/main" id="{89557C08-CF4E-FF25-F347-8A3C272E76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122" y="5771131"/>
            <a:ext cx="2029161" cy="811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6069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Slide Background Fill">
            <a:extLst>
              <a:ext uri="{FF2B5EF4-FFF2-40B4-BE49-F238E27FC236}">
                <a16:creationId xmlns:a16="http://schemas.microsoft.com/office/drawing/2014/main" id="{C3420C89-0B09-4632-A4AF-3971D08BF7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Color Cover">
            <a:extLst>
              <a:ext uri="{FF2B5EF4-FFF2-40B4-BE49-F238E27FC236}">
                <a16:creationId xmlns:a16="http://schemas.microsoft.com/office/drawing/2014/main" id="{4E5CBA61-BF74-40B4-A3A8-366BBA626C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27E70C-5470-4262-B9CE-AE52C51CF4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2929"/>
            <a:ext cx="12188952" cy="3490956"/>
            <a:chOff x="651279" y="598259"/>
            <a:chExt cx="10889442" cy="5680742"/>
          </a:xfrm>
        </p:grpSpPr>
        <p:sp>
          <p:nvSpPr>
            <p:cNvPr id="15" name="Color">
              <a:extLst>
                <a:ext uri="{FF2B5EF4-FFF2-40B4-BE49-F238E27FC236}">
                  <a16:creationId xmlns:a16="http://schemas.microsoft.com/office/drawing/2014/main" id="{B5C7D35F-738C-47DF-AD6E-859806E460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Color">
              <a:extLst>
                <a:ext uri="{FF2B5EF4-FFF2-40B4-BE49-F238E27FC236}">
                  <a16:creationId xmlns:a16="http://schemas.microsoft.com/office/drawing/2014/main" id="{740F8C8B-E52F-46CF-89C7-51C6A037CF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5" name="Picture 4" descr="A screenshot of a qr code&#10;&#10;AI-generated content may be incorrect.">
            <a:extLst>
              <a:ext uri="{FF2B5EF4-FFF2-40B4-BE49-F238E27FC236}">
                <a16:creationId xmlns:a16="http://schemas.microsoft.com/office/drawing/2014/main" id="{99D5E696-1931-92B4-9460-B7807873C5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3647" y="1134846"/>
            <a:ext cx="4730214" cy="4588307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E27AF472-EAE3-4572-AB69-B92BD10DBC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BF4DB9D2-6215-420C-874C-82EADF8C6C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F003139-C97C-44FA-B139-32E4DFDCE9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5CE4DD6E-8CEA-45EE-B630-DBC22144D8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A4372F7F-AA3C-470B-AA61-7C35B7722C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4B605BF-D199-43DD-9328-E99F2ADFC6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E5D42A77-7336-4A35-8922-8098A16AA2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7401EE7D-B85D-4C10-AB8C-71884EFB11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3830841-F712-28BB-525E-25321CD86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4" y="841249"/>
            <a:ext cx="5692953" cy="2587131"/>
          </a:xfrm>
        </p:spPr>
        <p:txBody>
          <a:bodyPr anchor="b">
            <a:normAutofit/>
          </a:bodyPr>
          <a:lstStyle/>
          <a:p>
            <a:r>
              <a:rPr lang="en-US" sz="4800">
                <a:solidFill>
                  <a:schemeClr val="bg1"/>
                </a:solidFill>
              </a:rPr>
              <a:t>Stay in Touch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8D9F1F-8AB3-41F3-53BF-A9752B58AD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6383" y="3566810"/>
            <a:ext cx="5692953" cy="265111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1800" b="1">
                <a:solidFill>
                  <a:schemeClr val="tx2"/>
                </a:solidFill>
              </a:rPr>
              <a:t>Stay in touch </a:t>
            </a:r>
          </a:p>
          <a:p>
            <a:pPr marL="0" indent="0">
              <a:buNone/>
            </a:pPr>
            <a:r>
              <a:rPr lang="en-US" sz="1800" b="1">
                <a:solidFill>
                  <a:schemeClr val="tx2"/>
                </a:solidFill>
                <a:hlinkClick r:id="rId3"/>
              </a:rPr>
              <a:t>ayelet@ayeletberman.com</a:t>
            </a:r>
            <a:endParaRPr lang="en-US" sz="1800" b="1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US" sz="1800" b="1">
                <a:solidFill>
                  <a:schemeClr val="tx2"/>
                </a:solidFill>
              </a:rPr>
              <a:t>Connect with me on </a:t>
            </a:r>
            <a:r>
              <a:rPr lang="en-US" sz="1800" b="1">
                <a:solidFill>
                  <a:schemeClr val="tx2"/>
                </a:solidFill>
                <a:hlinkClick r:id="rId4"/>
              </a:rPr>
              <a:t>LINKEDIN</a:t>
            </a:r>
            <a:r>
              <a:rPr lang="en-US" sz="1800" b="1">
                <a:solidFill>
                  <a:schemeClr val="tx2"/>
                </a:solidFill>
              </a:rPr>
              <a:t> </a:t>
            </a:r>
          </a:p>
          <a:p>
            <a:endParaRPr lang="en-US" sz="18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02302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3615</TotalTime>
  <Words>843</Words>
  <Application>Microsoft Macintosh PowerPoint</Application>
  <PresentationFormat>Widescreen</PresentationFormat>
  <Paragraphs>111</Paragraphs>
  <Slides>15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Aptos</vt:lpstr>
      <vt:lpstr>Aptos Display</vt:lpstr>
      <vt:lpstr>Arial</vt:lpstr>
      <vt:lpstr>Calibri</vt:lpstr>
      <vt:lpstr>Office Theme</vt:lpstr>
      <vt:lpstr>Elevating Global Biosecurity through International Standards</vt:lpstr>
      <vt:lpstr>Innovation in biotechnology  is only as secure as its weakest link </vt:lpstr>
      <vt:lpstr>Agenda </vt:lpstr>
      <vt:lpstr>Setting the Stage: Why SNA Biosecurity Matters </vt:lpstr>
      <vt:lpstr>Current Regulatory Landscape &amp; Gaps </vt:lpstr>
      <vt:lpstr>PowerPoint Presentation</vt:lpstr>
      <vt:lpstr>The Case for International Standards </vt:lpstr>
      <vt:lpstr>International Standards </vt:lpstr>
      <vt:lpstr>Comparing ISO and IGSC Standards</vt:lpstr>
      <vt:lpstr>Advantages of ISO Standards </vt:lpstr>
      <vt:lpstr>Implementation Options </vt:lpstr>
      <vt:lpstr>PowerPoint Presentation</vt:lpstr>
      <vt:lpstr>Summary</vt:lpstr>
      <vt:lpstr>Questions and answers </vt:lpstr>
      <vt:lpstr>Stay in Touch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Ayelet  Berman</dc:creator>
  <cp:lastModifiedBy>Ayelet  Berman</cp:lastModifiedBy>
  <cp:revision>40</cp:revision>
  <dcterms:created xsi:type="dcterms:W3CDTF">2025-10-26T07:11:21Z</dcterms:created>
  <dcterms:modified xsi:type="dcterms:W3CDTF">2025-11-14T13:35:37Z</dcterms:modified>
</cp:coreProperties>
</file>